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6"/>
  </p:handoutMasterIdLst>
  <p:sldIdLst>
    <p:sldId id="261" r:id="rId2"/>
    <p:sldId id="258" r:id="rId3"/>
    <p:sldId id="256" r:id="rId4"/>
    <p:sldId id="257" r:id="rId5"/>
    <p:sldId id="259" r:id="rId6"/>
    <p:sldId id="260" r:id="rId7"/>
    <p:sldId id="264" r:id="rId8"/>
    <p:sldId id="265" r:id="rId9"/>
    <p:sldId id="270" r:id="rId10"/>
    <p:sldId id="266" r:id="rId11"/>
    <p:sldId id="267" r:id="rId12"/>
    <p:sldId id="268" r:id="rId13"/>
    <p:sldId id="269" r:id="rId14"/>
    <p:sldId id="272"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75D4EE-BF04-4F1E-AC24-9D4BF66BF685}" type="datetimeFigureOut">
              <a:rPr lang="ru-RU" smtClean="0"/>
              <a:t>14.07.2026</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F27F25-E6AF-427A-9F31-40B0A0E2CB9E}" type="slidenum">
              <a:rPr lang="ru-RU" smtClean="0"/>
              <a:t>‹#›</a:t>
            </a:fld>
            <a:endParaRPr lang="ru-RU"/>
          </a:p>
        </p:txBody>
      </p:sp>
    </p:spTree>
    <p:extLst>
      <p:ext uri="{BB962C8B-B14F-4D97-AF65-F5344CB8AC3E}">
        <p14:creationId xmlns:p14="http://schemas.microsoft.com/office/powerpoint/2010/main" val="19794445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2C343A4-FA7B-4C44-A08A-19262CE510C9}" type="datetimeFigureOut">
              <a:rPr lang="ru-RU" smtClean="0"/>
              <a:t>14.07.2026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9BF5D4-F48B-45ED-9BE9-4BBAD56EBB98}" type="slidenum">
              <a:rPr lang="ru-RU" smtClean="0"/>
              <a:t>‹#›</a:t>
            </a:fld>
            <a:endParaRPr lang="ru-RU"/>
          </a:p>
        </p:txBody>
      </p:sp>
    </p:spTree>
    <p:extLst>
      <p:ext uri="{BB962C8B-B14F-4D97-AF65-F5344CB8AC3E}">
        <p14:creationId xmlns:p14="http://schemas.microsoft.com/office/powerpoint/2010/main" val="3540649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2C343A4-FA7B-4C44-A08A-19262CE510C9}" type="datetimeFigureOut">
              <a:rPr lang="ru-RU" smtClean="0"/>
              <a:t>14.07.2026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9BF5D4-F48B-45ED-9BE9-4BBAD56EBB98}" type="slidenum">
              <a:rPr lang="ru-RU" smtClean="0"/>
              <a:t>‹#›</a:t>
            </a:fld>
            <a:endParaRPr lang="ru-RU"/>
          </a:p>
        </p:txBody>
      </p:sp>
    </p:spTree>
    <p:extLst>
      <p:ext uri="{BB962C8B-B14F-4D97-AF65-F5344CB8AC3E}">
        <p14:creationId xmlns:p14="http://schemas.microsoft.com/office/powerpoint/2010/main" val="203150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2C343A4-FA7B-4C44-A08A-19262CE510C9}" type="datetimeFigureOut">
              <a:rPr lang="ru-RU" smtClean="0"/>
              <a:t>14.07.2026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9BF5D4-F48B-45ED-9BE9-4BBAD56EBB98}" type="slidenum">
              <a:rPr lang="ru-RU" smtClean="0"/>
              <a:t>‹#›</a:t>
            </a:fld>
            <a:endParaRPr lang="ru-RU"/>
          </a:p>
        </p:txBody>
      </p:sp>
    </p:spTree>
    <p:extLst>
      <p:ext uri="{BB962C8B-B14F-4D97-AF65-F5344CB8AC3E}">
        <p14:creationId xmlns:p14="http://schemas.microsoft.com/office/powerpoint/2010/main" val="3714144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2C343A4-FA7B-4C44-A08A-19262CE510C9}" type="datetimeFigureOut">
              <a:rPr lang="ru-RU" smtClean="0"/>
              <a:t>14.07.2026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9BF5D4-F48B-45ED-9BE9-4BBAD56EBB98}" type="slidenum">
              <a:rPr lang="ru-RU" smtClean="0"/>
              <a:t>‹#›</a:t>
            </a:fld>
            <a:endParaRPr lang="ru-RU"/>
          </a:p>
        </p:txBody>
      </p:sp>
    </p:spTree>
    <p:extLst>
      <p:ext uri="{BB962C8B-B14F-4D97-AF65-F5344CB8AC3E}">
        <p14:creationId xmlns:p14="http://schemas.microsoft.com/office/powerpoint/2010/main" val="613440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2C343A4-FA7B-4C44-A08A-19262CE510C9}" type="datetimeFigureOut">
              <a:rPr lang="ru-RU" smtClean="0"/>
              <a:t>14.07.2026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59BF5D4-F48B-45ED-9BE9-4BBAD56EBB98}" type="slidenum">
              <a:rPr lang="ru-RU" smtClean="0"/>
              <a:t>‹#›</a:t>
            </a:fld>
            <a:endParaRPr lang="ru-RU"/>
          </a:p>
        </p:txBody>
      </p:sp>
    </p:spTree>
    <p:extLst>
      <p:ext uri="{BB962C8B-B14F-4D97-AF65-F5344CB8AC3E}">
        <p14:creationId xmlns:p14="http://schemas.microsoft.com/office/powerpoint/2010/main" val="207220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2C343A4-FA7B-4C44-A08A-19262CE510C9}" type="datetimeFigureOut">
              <a:rPr lang="ru-RU" smtClean="0"/>
              <a:t>14.07.2026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59BF5D4-F48B-45ED-9BE9-4BBAD56EBB98}" type="slidenum">
              <a:rPr lang="ru-RU" smtClean="0"/>
              <a:t>‹#›</a:t>
            </a:fld>
            <a:endParaRPr lang="ru-RU"/>
          </a:p>
        </p:txBody>
      </p:sp>
    </p:spTree>
    <p:extLst>
      <p:ext uri="{BB962C8B-B14F-4D97-AF65-F5344CB8AC3E}">
        <p14:creationId xmlns:p14="http://schemas.microsoft.com/office/powerpoint/2010/main" val="4041306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2C343A4-FA7B-4C44-A08A-19262CE510C9}" type="datetimeFigureOut">
              <a:rPr lang="ru-RU" smtClean="0"/>
              <a:t>14.07.2026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59BF5D4-F48B-45ED-9BE9-4BBAD56EBB98}" type="slidenum">
              <a:rPr lang="ru-RU" smtClean="0"/>
              <a:t>‹#›</a:t>
            </a:fld>
            <a:endParaRPr lang="ru-RU"/>
          </a:p>
        </p:txBody>
      </p:sp>
    </p:spTree>
    <p:extLst>
      <p:ext uri="{BB962C8B-B14F-4D97-AF65-F5344CB8AC3E}">
        <p14:creationId xmlns:p14="http://schemas.microsoft.com/office/powerpoint/2010/main" val="2025476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2C343A4-FA7B-4C44-A08A-19262CE510C9}" type="datetimeFigureOut">
              <a:rPr lang="ru-RU" smtClean="0"/>
              <a:t>14.07.2026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59BF5D4-F48B-45ED-9BE9-4BBAD56EBB98}" type="slidenum">
              <a:rPr lang="ru-RU" smtClean="0"/>
              <a:t>‹#›</a:t>
            </a:fld>
            <a:endParaRPr lang="ru-RU"/>
          </a:p>
        </p:txBody>
      </p:sp>
    </p:spTree>
    <p:extLst>
      <p:ext uri="{BB962C8B-B14F-4D97-AF65-F5344CB8AC3E}">
        <p14:creationId xmlns:p14="http://schemas.microsoft.com/office/powerpoint/2010/main" val="284810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2C343A4-FA7B-4C44-A08A-19262CE510C9}" type="datetimeFigureOut">
              <a:rPr lang="ru-RU" smtClean="0"/>
              <a:t>14.07.2026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59BF5D4-F48B-45ED-9BE9-4BBAD56EBB98}" type="slidenum">
              <a:rPr lang="ru-RU" smtClean="0"/>
              <a:t>‹#›</a:t>
            </a:fld>
            <a:endParaRPr lang="ru-RU"/>
          </a:p>
        </p:txBody>
      </p:sp>
    </p:spTree>
    <p:extLst>
      <p:ext uri="{BB962C8B-B14F-4D97-AF65-F5344CB8AC3E}">
        <p14:creationId xmlns:p14="http://schemas.microsoft.com/office/powerpoint/2010/main" val="163210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2C343A4-FA7B-4C44-A08A-19262CE510C9}" type="datetimeFigureOut">
              <a:rPr lang="ru-RU" smtClean="0"/>
              <a:t>14.07.2026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59BF5D4-F48B-45ED-9BE9-4BBAD56EBB98}" type="slidenum">
              <a:rPr lang="ru-RU" smtClean="0"/>
              <a:t>‹#›</a:t>
            </a:fld>
            <a:endParaRPr lang="ru-RU"/>
          </a:p>
        </p:txBody>
      </p:sp>
    </p:spTree>
    <p:extLst>
      <p:ext uri="{BB962C8B-B14F-4D97-AF65-F5344CB8AC3E}">
        <p14:creationId xmlns:p14="http://schemas.microsoft.com/office/powerpoint/2010/main" val="1751178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2C343A4-FA7B-4C44-A08A-19262CE510C9}" type="datetimeFigureOut">
              <a:rPr lang="ru-RU" smtClean="0"/>
              <a:t>14.07.2026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59BF5D4-F48B-45ED-9BE9-4BBAD56EBB98}" type="slidenum">
              <a:rPr lang="ru-RU" smtClean="0"/>
              <a:t>‹#›</a:t>
            </a:fld>
            <a:endParaRPr lang="ru-RU"/>
          </a:p>
        </p:txBody>
      </p:sp>
    </p:spTree>
    <p:extLst>
      <p:ext uri="{BB962C8B-B14F-4D97-AF65-F5344CB8AC3E}">
        <p14:creationId xmlns:p14="http://schemas.microsoft.com/office/powerpoint/2010/main" val="2579711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C343A4-FA7B-4C44-A08A-19262CE510C9}" type="datetimeFigureOut">
              <a:rPr lang="ru-RU" smtClean="0"/>
              <a:t>14.07.2026</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BF5D4-F48B-45ED-9BE9-4BBAD56EBB98}" type="slidenum">
              <a:rPr lang="ru-RU" smtClean="0"/>
              <a:t>‹#›</a:t>
            </a:fld>
            <a:endParaRPr lang="ru-RU"/>
          </a:p>
        </p:txBody>
      </p:sp>
    </p:spTree>
    <p:extLst>
      <p:ext uri="{BB962C8B-B14F-4D97-AF65-F5344CB8AC3E}">
        <p14:creationId xmlns:p14="http://schemas.microsoft.com/office/powerpoint/2010/main" val="2221817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link.springer.com/article/10.1186/s42397-026-00267-z?utm_source=rct_congratemailt&amp;utm_medium=email&amp;utm_campaign=oa_20260601&amp;utm_content=10.1186/s42397-026-00267-z#auth-Abdimalik-Yangiboyev-Aff6" TargetMode="External"/><Relationship Id="rId13" Type="http://schemas.openxmlformats.org/officeDocument/2006/relationships/image" Target="../media/image1.png"/><Relationship Id="rId3" Type="http://schemas.openxmlformats.org/officeDocument/2006/relationships/hyperlink" Target="https://link.springer.com/article/10.1186/s42397-026-00267-z?utm_source=rct_congratemailt&amp;utm_medium=email&amp;utm_campaign=oa_20260601&amp;utm_content=10.1186/s42397-026-00267-z#auth-Malika-Mamasolieva-Aff2" TargetMode="External"/><Relationship Id="rId7" Type="http://schemas.openxmlformats.org/officeDocument/2006/relationships/hyperlink" Target="https://link.springer.com/article/10.1186/s42397-026-00267-z?utm_source=rct_congratemailt&amp;utm_medium=email&amp;utm_campaign=oa_20260601&amp;utm_content=10.1186/s42397-026-00267-z#auth-Zuhra-Babaeva-Aff5" TargetMode="External"/><Relationship Id="rId12" Type="http://schemas.openxmlformats.org/officeDocument/2006/relationships/hyperlink" Target="https://link.springer.com/article/10.1186/s42397-026-00267-z?utm_source=rct_congratemailt&amp;utm_medium=email&amp;utm_campaign=oa_20260601&amp;utm_content=10.1186/s42397-026-00267-z#auth-Bakhromjon-Yusupov-Aff7" TargetMode="External"/><Relationship Id="rId2" Type="http://schemas.openxmlformats.org/officeDocument/2006/relationships/hyperlink" Target="https://link.springer.com/article/10.1186/s42397-026-00267-z?utm_source=rct_congratemailt&amp;utm_medium=email&amp;utm_campaign=oa_20260601&amp;utm_content=10.1186/s42397-026-00267-z#auth-Munisa-Saidova-Aff1" TargetMode="External"/><Relationship Id="rId1" Type="http://schemas.openxmlformats.org/officeDocument/2006/relationships/slideLayout" Target="../slideLayouts/slideLayout1.xml"/><Relationship Id="rId6" Type="http://schemas.openxmlformats.org/officeDocument/2006/relationships/hyperlink" Target="https://link.springer.com/article/10.1186/s42397-026-00267-z?utm_source=rct_congratemailt&amp;utm_medium=email&amp;utm_campaign=oa_20260601&amp;utm_content=10.1186/s42397-026-00267-z#auth-Bakhrom-Babaev-Aff4" TargetMode="External"/><Relationship Id="rId11" Type="http://schemas.openxmlformats.org/officeDocument/2006/relationships/hyperlink" Target="https://link.springer.com/article/10.1186/s42397-026-00267-z?utm_source=rct_congratemailt&amp;utm_medium=email&amp;utm_campaign=oa_20260601&amp;utm_content=10.1186/s42397-026-00267-z#auth-Mirzabek-Tursinbaev-Aff1" TargetMode="External"/><Relationship Id="rId5" Type="http://schemas.openxmlformats.org/officeDocument/2006/relationships/hyperlink" Target="https://link.springer.com/article/10.1186/s42397-026-00267-z?utm_source=rct_congratemailt&amp;utm_medium=email&amp;utm_campaign=oa_20260601&amp;utm_content=10.1186/s42397-026-00267-z#auth-Akram-Yadgarov-Aff3" TargetMode="External"/><Relationship Id="rId10" Type="http://schemas.openxmlformats.org/officeDocument/2006/relationships/hyperlink" Target="https://link.springer.com/article/10.1186/s42397-026-00267-z?utm_source=rct_congratemailt&amp;utm_medium=email&amp;utm_campaign=oa_20260601&amp;utm_content=10.1186/s42397-026-00267-z#auth-Ilyos-Hudoynazarov-Aff4" TargetMode="External"/><Relationship Id="rId4" Type="http://schemas.openxmlformats.org/officeDocument/2006/relationships/hyperlink" Target="https://link.springer.com/article/10.1186/s42397-026-00267-z?utm_source=rct_congratemailt&amp;utm_medium=email&amp;utm_campaign=oa_20260601&amp;utm_content=10.1186/s42397-026-00267-z#auth-Dilafruz-Makhkamova-Aff2" TargetMode="External"/><Relationship Id="rId9" Type="http://schemas.openxmlformats.org/officeDocument/2006/relationships/hyperlink" Target="https://link.springer.com/article/10.1186/s42397-026-00267-z?utm_source=rct_congratemailt&amp;utm_medium=email&amp;utm_campaign=oa_20260601&amp;utm_content=10.1186/s42397-026-00267-z#auth-Laziza-Gafurova-Aff2"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933371" y="617946"/>
            <a:ext cx="7590971" cy="2367642"/>
          </a:xfrm>
        </p:spPr>
        <p:txBody>
          <a:bodyPr>
            <a:noAutofit/>
          </a:bodyPr>
          <a:lstStyle/>
          <a:p>
            <a:r>
              <a:rPr lang="en-US" sz="4000" b="1" dirty="0">
                <a:latin typeface="Arial Narrow" panose="020B0606020202030204" pitchFamily="34" charset="0"/>
              </a:rPr>
              <a:t>Silicon-based adaptive approaches to enhance cotton (</a:t>
            </a:r>
            <a:r>
              <a:rPr lang="en-US" sz="4000" b="1" i="1" dirty="0" err="1">
                <a:latin typeface="Arial Narrow" panose="020B0606020202030204" pitchFamily="34" charset="0"/>
              </a:rPr>
              <a:t>Gossypium</a:t>
            </a:r>
            <a:r>
              <a:rPr lang="en-US" sz="4000" b="1" i="1" dirty="0">
                <a:latin typeface="Arial Narrow" panose="020B0606020202030204" pitchFamily="34" charset="0"/>
              </a:rPr>
              <a:t> </a:t>
            </a:r>
            <a:r>
              <a:rPr lang="en-US" sz="4000" b="1" i="1" dirty="0" err="1">
                <a:latin typeface="Arial Narrow" panose="020B0606020202030204" pitchFamily="34" charset="0"/>
              </a:rPr>
              <a:t>hirsutum</a:t>
            </a:r>
            <a:r>
              <a:rPr lang="en-US" sz="4000" b="1" dirty="0">
                <a:latin typeface="Arial Narrow" panose="020B0606020202030204" pitchFamily="34" charset="0"/>
              </a:rPr>
              <a:t> L.) resilience under salinity </a:t>
            </a:r>
            <a:r>
              <a:rPr lang="en-US" sz="4000" b="1" dirty="0" smtClean="0">
                <a:latin typeface="Arial Narrow" panose="020B0606020202030204" pitchFamily="34" charset="0"/>
              </a:rPr>
              <a:t>stress</a:t>
            </a:r>
            <a:endParaRPr lang="ru-RU" sz="4000" dirty="0">
              <a:latin typeface="Arial Narrow" panose="020B0606020202030204" pitchFamily="34" charset="0"/>
            </a:endParaRPr>
          </a:p>
        </p:txBody>
      </p:sp>
      <p:sp>
        <p:nvSpPr>
          <p:cNvPr id="3" name="Подзаголовок 2"/>
          <p:cNvSpPr>
            <a:spLocks noGrp="1"/>
          </p:cNvSpPr>
          <p:nvPr>
            <p:ph type="subTitle" idx="1"/>
          </p:nvPr>
        </p:nvSpPr>
        <p:spPr>
          <a:xfrm>
            <a:off x="4223656" y="4601029"/>
            <a:ext cx="7010399" cy="1523999"/>
          </a:xfrm>
        </p:spPr>
        <p:txBody>
          <a:bodyPr>
            <a:noAutofit/>
          </a:bodyPr>
          <a:lstStyle/>
          <a:p>
            <a:pPr>
              <a:lnSpc>
                <a:spcPct val="100000"/>
              </a:lnSpc>
              <a:spcBef>
                <a:spcPts val="0"/>
              </a:spcBef>
            </a:pPr>
            <a:r>
              <a:rPr lang="en-US" sz="2200" dirty="0" err="1">
                <a:latin typeface="Arial Narrow" panose="020B0606020202030204" pitchFamily="34" charset="0"/>
                <a:hlinkClick r:id="rId2"/>
              </a:rPr>
              <a:t>Saidova</a:t>
            </a:r>
            <a:r>
              <a:rPr lang="en-US" sz="2200" dirty="0">
                <a:latin typeface="Arial Narrow" panose="020B0606020202030204" pitchFamily="34" charset="0"/>
                <a:hlinkClick r:id="rId2"/>
              </a:rPr>
              <a:t> </a:t>
            </a:r>
            <a:r>
              <a:rPr lang="en-US" sz="2200" dirty="0" err="1">
                <a:latin typeface="Arial Narrow" panose="020B0606020202030204" pitchFamily="34" charset="0"/>
                <a:hlinkClick r:id="rId2"/>
              </a:rPr>
              <a:t>Munisa</a:t>
            </a:r>
            <a:r>
              <a:rPr lang="en-US" sz="2200" dirty="0">
                <a:latin typeface="Arial Narrow" panose="020B0606020202030204" pitchFamily="34" charset="0"/>
              </a:rPr>
              <a:t>, </a:t>
            </a:r>
            <a:r>
              <a:rPr lang="en-US" sz="2200" dirty="0" err="1" smtClean="0">
                <a:latin typeface="Arial Narrow" panose="020B0606020202030204" pitchFamily="34" charset="0"/>
                <a:hlinkClick r:id="rId3"/>
              </a:rPr>
              <a:t>Mamasolieva</a:t>
            </a:r>
            <a:r>
              <a:rPr lang="en-US" sz="2200" dirty="0" smtClean="0">
                <a:latin typeface="Arial Narrow" panose="020B0606020202030204" pitchFamily="34" charset="0"/>
                <a:hlinkClick r:id="rId3"/>
              </a:rPr>
              <a:t> </a:t>
            </a:r>
            <a:r>
              <a:rPr lang="en-US" sz="2200" dirty="0">
                <a:latin typeface="Arial Narrow" panose="020B0606020202030204" pitchFamily="34" charset="0"/>
                <a:hlinkClick r:id="rId3"/>
              </a:rPr>
              <a:t>Malika</a:t>
            </a:r>
            <a:r>
              <a:rPr lang="en-US" sz="2200" dirty="0">
                <a:latin typeface="Arial Narrow" panose="020B0606020202030204" pitchFamily="34" charset="0"/>
              </a:rPr>
              <a:t>, </a:t>
            </a:r>
            <a:r>
              <a:rPr lang="en-US" sz="2200" dirty="0" err="1" smtClean="0">
                <a:latin typeface="Arial Narrow" panose="020B0606020202030204" pitchFamily="34" charset="0"/>
                <a:hlinkClick r:id="rId4"/>
              </a:rPr>
              <a:t>Makhkamova</a:t>
            </a:r>
            <a:r>
              <a:rPr lang="en-US" sz="2200" dirty="0" smtClean="0">
                <a:latin typeface="Arial Narrow" panose="020B0606020202030204" pitchFamily="34" charset="0"/>
                <a:hlinkClick r:id="rId4"/>
              </a:rPr>
              <a:t> </a:t>
            </a:r>
            <a:r>
              <a:rPr lang="en-US" sz="2200" dirty="0" err="1">
                <a:latin typeface="Arial Narrow" panose="020B0606020202030204" pitchFamily="34" charset="0"/>
                <a:hlinkClick r:id="rId4"/>
              </a:rPr>
              <a:t>Dilafruz</a:t>
            </a:r>
            <a:r>
              <a:rPr lang="en-US" sz="2200" dirty="0">
                <a:latin typeface="Arial Narrow" panose="020B0606020202030204" pitchFamily="34" charset="0"/>
              </a:rPr>
              <a:t>, </a:t>
            </a:r>
            <a:endParaRPr lang="uz-Cyrl-UZ" sz="2200" dirty="0" smtClean="0">
              <a:latin typeface="Arial Narrow" panose="020B0606020202030204" pitchFamily="34" charset="0"/>
            </a:endParaRPr>
          </a:p>
          <a:p>
            <a:pPr>
              <a:lnSpc>
                <a:spcPct val="100000"/>
              </a:lnSpc>
              <a:spcBef>
                <a:spcPts val="0"/>
              </a:spcBef>
            </a:pPr>
            <a:r>
              <a:rPr lang="en-US" sz="2200" dirty="0" err="1" smtClean="0">
                <a:latin typeface="Arial Narrow" panose="020B0606020202030204" pitchFamily="34" charset="0"/>
                <a:hlinkClick r:id="rId5"/>
              </a:rPr>
              <a:t>Yadgarov</a:t>
            </a:r>
            <a:r>
              <a:rPr lang="en-US" sz="2200" dirty="0" smtClean="0">
                <a:latin typeface="Arial Narrow" panose="020B0606020202030204" pitchFamily="34" charset="0"/>
                <a:hlinkClick r:id="rId5"/>
              </a:rPr>
              <a:t> </a:t>
            </a:r>
            <a:r>
              <a:rPr lang="en-US" sz="2200" dirty="0" err="1">
                <a:latin typeface="Arial Narrow" panose="020B0606020202030204" pitchFamily="34" charset="0"/>
                <a:hlinkClick r:id="rId5"/>
              </a:rPr>
              <a:t>Akram</a:t>
            </a:r>
            <a:r>
              <a:rPr lang="en-US" sz="2200" dirty="0">
                <a:latin typeface="Arial Narrow" panose="020B0606020202030204" pitchFamily="34" charset="0"/>
              </a:rPr>
              <a:t>, </a:t>
            </a:r>
            <a:r>
              <a:rPr lang="en-US" sz="2200" dirty="0" err="1" smtClean="0">
                <a:latin typeface="Arial Narrow" panose="020B0606020202030204" pitchFamily="34" charset="0"/>
                <a:hlinkClick r:id="rId6"/>
              </a:rPr>
              <a:t>Babaev</a:t>
            </a:r>
            <a:r>
              <a:rPr lang="en-US" sz="2200" dirty="0" smtClean="0">
                <a:latin typeface="Arial Narrow" panose="020B0606020202030204" pitchFamily="34" charset="0"/>
                <a:hlinkClick r:id="rId6"/>
              </a:rPr>
              <a:t> </a:t>
            </a:r>
            <a:r>
              <a:rPr lang="en-US" sz="2200" dirty="0" err="1">
                <a:latin typeface="Arial Narrow" panose="020B0606020202030204" pitchFamily="34" charset="0"/>
                <a:hlinkClick r:id="rId6"/>
              </a:rPr>
              <a:t>Bakhrom</a:t>
            </a:r>
            <a:r>
              <a:rPr lang="en-US" sz="2200" dirty="0">
                <a:latin typeface="Arial Narrow" panose="020B0606020202030204" pitchFamily="34" charset="0"/>
              </a:rPr>
              <a:t>, </a:t>
            </a:r>
            <a:r>
              <a:rPr lang="en-US" sz="2200" dirty="0" err="1" smtClean="0">
                <a:latin typeface="Arial Narrow" panose="020B0606020202030204" pitchFamily="34" charset="0"/>
                <a:hlinkClick r:id="rId7"/>
              </a:rPr>
              <a:t>Babaeva</a:t>
            </a:r>
            <a:r>
              <a:rPr lang="en-US" sz="2200" dirty="0" smtClean="0">
                <a:latin typeface="Arial Narrow" panose="020B0606020202030204" pitchFamily="34" charset="0"/>
                <a:hlinkClick r:id="rId7"/>
              </a:rPr>
              <a:t> </a:t>
            </a:r>
            <a:r>
              <a:rPr lang="en-US" sz="2200" dirty="0" err="1">
                <a:latin typeface="Arial Narrow" panose="020B0606020202030204" pitchFamily="34" charset="0"/>
                <a:hlinkClick r:id="rId7"/>
              </a:rPr>
              <a:t>Zuhra</a:t>
            </a:r>
            <a:r>
              <a:rPr lang="en-US" sz="2200" dirty="0">
                <a:latin typeface="Arial Narrow" panose="020B0606020202030204" pitchFamily="34" charset="0"/>
              </a:rPr>
              <a:t>, </a:t>
            </a:r>
            <a:endParaRPr lang="uz-Cyrl-UZ" sz="2200" dirty="0" smtClean="0">
              <a:latin typeface="Arial Narrow" panose="020B0606020202030204" pitchFamily="34" charset="0"/>
            </a:endParaRPr>
          </a:p>
          <a:p>
            <a:pPr>
              <a:lnSpc>
                <a:spcPct val="100000"/>
              </a:lnSpc>
              <a:spcBef>
                <a:spcPts val="0"/>
              </a:spcBef>
            </a:pPr>
            <a:r>
              <a:rPr lang="en-US" sz="2200" dirty="0" err="1" smtClean="0">
                <a:latin typeface="Arial Narrow" panose="020B0606020202030204" pitchFamily="34" charset="0"/>
                <a:hlinkClick r:id="rId8"/>
              </a:rPr>
              <a:t>Yangiboyev</a:t>
            </a:r>
            <a:r>
              <a:rPr lang="en-US" sz="2200" dirty="0" smtClean="0">
                <a:latin typeface="Arial Narrow" panose="020B0606020202030204" pitchFamily="34" charset="0"/>
                <a:hlinkClick r:id="rId8"/>
              </a:rPr>
              <a:t> </a:t>
            </a:r>
            <a:r>
              <a:rPr lang="en-US" sz="2200" dirty="0" err="1">
                <a:latin typeface="Arial Narrow" panose="020B0606020202030204" pitchFamily="34" charset="0"/>
                <a:hlinkClick r:id="rId8"/>
              </a:rPr>
              <a:t>Abdimalik</a:t>
            </a:r>
            <a:r>
              <a:rPr lang="en-US" sz="2200" dirty="0">
                <a:latin typeface="Arial Narrow" panose="020B0606020202030204" pitchFamily="34" charset="0"/>
              </a:rPr>
              <a:t>, </a:t>
            </a:r>
            <a:r>
              <a:rPr lang="en-US" sz="2200" dirty="0" err="1" smtClean="0">
                <a:latin typeface="Arial Narrow" panose="020B0606020202030204" pitchFamily="34" charset="0"/>
                <a:hlinkClick r:id="rId9"/>
              </a:rPr>
              <a:t>Gafurova</a:t>
            </a:r>
            <a:r>
              <a:rPr lang="en-US" sz="2200" dirty="0" smtClean="0">
                <a:latin typeface="Arial Narrow" panose="020B0606020202030204" pitchFamily="34" charset="0"/>
                <a:hlinkClick r:id="rId9"/>
              </a:rPr>
              <a:t> </a:t>
            </a:r>
            <a:r>
              <a:rPr lang="en-US" sz="2200" dirty="0" err="1">
                <a:latin typeface="Arial Narrow" panose="020B0606020202030204" pitchFamily="34" charset="0"/>
                <a:hlinkClick r:id="rId9"/>
              </a:rPr>
              <a:t>Laziza</a:t>
            </a:r>
            <a:r>
              <a:rPr lang="en-US" sz="2200" dirty="0">
                <a:latin typeface="Arial Narrow" panose="020B0606020202030204" pitchFamily="34" charset="0"/>
              </a:rPr>
              <a:t>, </a:t>
            </a:r>
            <a:endParaRPr lang="uz-Cyrl-UZ" sz="2200" dirty="0" smtClean="0">
              <a:latin typeface="Arial Narrow" panose="020B0606020202030204" pitchFamily="34" charset="0"/>
            </a:endParaRPr>
          </a:p>
          <a:p>
            <a:pPr>
              <a:lnSpc>
                <a:spcPct val="100000"/>
              </a:lnSpc>
              <a:spcBef>
                <a:spcPts val="0"/>
              </a:spcBef>
            </a:pPr>
            <a:r>
              <a:rPr lang="en-US" sz="2200" dirty="0" err="1" smtClean="0">
                <a:latin typeface="Arial Narrow" panose="020B0606020202030204" pitchFamily="34" charset="0"/>
                <a:hlinkClick r:id="rId10"/>
              </a:rPr>
              <a:t>Hudoynazarov</a:t>
            </a:r>
            <a:r>
              <a:rPr lang="en-US" sz="2200" dirty="0" smtClean="0">
                <a:latin typeface="Arial Narrow" panose="020B0606020202030204" pitchFamily="34" charset="0"/>
                <a:hlinkClick r:id="rId10"/>
              </a:rPr>
              <a:t> </a:t>
            </a:r>
            <a:r>
              <a:rPr lang="en-US" sz="2200" dirty="0" err="1">
                <a:latin typeface="Arial Narrow" panose="020B0606020202030204" pitchFamily="34" charset="0"/>
                <a:hlinkClick r:id="rId10"/>
              </a:rPr>
              <a:t>Ilyos</a:t>
            </a:r>
            <a:r>
              <a:rPr lang="en-US" sz="2200" dirty="0">
                <a:latin typeface="Arial Narrow" panose="020B0606020202030204" pitchFamily="34" charset="0"/>
              </a:rPr>
              <a:t>, </a:t>
            </a:r>
            <a:r>
              <a:rPr lang="en-US" sz="2200" dirty="0" err="1" smtClean="0">
                <a:latin typeface="Arial Narrow" panose="020B0606020202030204" pitchFamily="34" charset="0"/>
                <a:hlinkClick r:id="rId11"/>
              </a:rPr>
              <a:t>Tursinbaev</a:t>
            </a:r>
            <a:r>
              <a:rPr lang="en-US" sz="2200" dirty="0" smtClean="0">
                <a:latin typeface="Arial Narrow" panose="020B0606020202030204" pitchFamily="34" charset="0"/>
                <a:hlinkClick r:id="rId11"/>
              </a:rPr>
              <a:t> </a:t>
            </a:r>
            <a:r>
              <a:rPr lang="en-US" sz="2200" dirty="0" err="1" smtClean="0">
                <a:latin typeface="Arial Narrow" panose="020B0606020202030204" pitchFamily="34" charset="0"/>
                <a:hlinkClick r:id="rId11"/>
              </a:rPr>
              <a:t>Mirzabek</a:t>
            </a:r>
            <a:r>
              <a:rPr lang="uz-Cyrl-UZ" sz="2200" dirty="0" smtClean="0">
                <a:latin typeface="Arial Narrow" panose="020B0606020202030204" pitchFamily="34" charset="0"/>
              </a:rPr>
              <a:t>, </a:t>
            </a:r>
            <a:r>
              <a:rPr lang="en-US" sz="2200" dirty="0" err="1" smtClean="0">
                <a:latin typeface="Arial Narrow" panose="020B0606020202030204" pitchFamily="34" charset="0"/>
                <a:hlinkClick r:id="rId12"/>
              </a:rPr>
              <a:t>Yusupov</a:t>
            </a:r>
            <a:r>
              <a:rPr lang="en-US" sz="2200" dirty="0" smtClean="0">
                <a:latin typeface="Arial Narrow" panose="020B0606020202030204" pitchFamily="34" charset="0"/>
                <a:hlinkClick r:id="rId12"/>
              </a:rPr>
              <a:t> </a:t>
            </a:r>
            <a:r>
              <a:rPr lang="en-US" sz="2200" dirty="0" err="1">
                <a:latin typeface="Arial Narrow" panose="020B0606020202030204" pitchFamily="34" charset="0"/>
                <a:hlinkClick r:id="rId12"/>
              </a:rPr>
              <a:t>Bakhromjon</a:t>
            </a:r>
            <a:r>
              <a:rPr lang="en-US" sz="2200" dirty="0">
                <a:latin typeface="Arial Narrow" panose="020B0606020202030204" pitchFamily="34" charset="0"/>
              </a:rPr>
              <a:t> </a:t>
            </a:r>
            <a:endParaRPr lang="ru-RU" sz="2200" dirty="0">
              <a:latin typeface="Arial Narrow" panose="020B0606020202030204" pitchFamily="34" charset="0"/>
            </a:endParaRPr>
          </a:p>
        </p:txBody>
      </p:sp>
      <p:pic>
        <p:nvPicPr>
          <p:cNvPr id="4" name="Рисунок 3"/>
          <p:cNvPicPr>
            <a:picLocks noChangeAspect="1"/>
          </p:cNvPicPr>
          <p:nvPr/>
        </p:nvPicPr>
        <p:blipFill>
          <a:blip r:embed="rId13"/>
          <a:stretch>
            <a:fillRect/>
          </a:stretch>
        </p:blipFill>
        <p:spPr>
          <a:xfrm>
            <a:off x="449942" y="989814"/>
            <a:ext cx="3352800" cy="4786871"/>
          </a:xfrm>
          <a:prstGeom prst="rect">
            <a:avLst/>
          </a:prstGeom>
        </p:spPr>
      </p:pic>
      <p:sp>
        <p:nvSpPr>
          <p:cNvPr id="5" name="Прямоугольник 4"/>
          <p:cNvSpPr/>
          <p:nvPr/>
        </p:nvSpPr>
        <p:spPr>
          <a:xfrm>
            <a:off x="4034970" y="3193144"/>
            <a:ext cx="7387772" cy="1200329"/>
          </a:xfrm>
          <a:prstGeom prst="rect">
            <a:avLst/>
          </a:prstGeom>
        </p:spPr>
        <p:txBody>
          <a:bodyPr wrap="square">
            <a:spAutoFit/>
          </a:bodyPr>
          <a:lstStyle/>
          <a:p>
            <a:pPr algn="ctr"/>
            <a:r>
              <a:rPr lang="en-US" sz="2400" i="1" dirty="0" err="1">
                <a:latin typeface="Arial Narrow" panose="020B0606020202030204" pitchFamily="34" charset="0"/>
              </a:rPr>
              <a:t>Paxtaning</a:t>
            </a:r>
            <a:r>
              <a:rPr lang="en-US" sz="2400" i="1" dirty="0">
                <a:latin typeface="Arial Narrow" panose="020B0606020202030204" pitchFamily="34" charset="0"/>
              </a:rPr>
              <a:t> (</a:t>
            </a:r>
            <a:r>
              <a:rPr lang="en-US" sz="2400" i="1" dirty="0" err="1">
                <a:latin typeface="Arial Narrow" panose="020B0606020202030204" pitchFamily="34" charset="0"/>
              </a:rPr>
              <a:t>Gossypium</a:t>
            </a:r>
            <a:r>
              <a:rPr lang="en-US" sz="2400" i="1" dirty="0">
                <a:latin typeface="Arial Narrow" panose="020B0606020202030204" pitchFamily="34" charset="0"/>
              </a:rPr>
              <a:t> </a:t>
            </a:r>
            <a:r>
              <a:rPr lang="en-US" sz="2400" i="1" dirty="0" err="1">
                <a:latin typeface="Arial Narrow" panose="020B0606020202030204" pitchFamily="34" charset="0"/>
              </a:rPr>
              <a:t>hirsutum</a:t>
            </a:r>
            <a:r>
              <a:rPr lang="en-US" sz="2400" i="1" dirty="0">
                <a:latin typeface="Arial Narrow" panose="020B0606020202030204" pitchFamily="34" charset="0"/>
              </a:rPr>
              <a:t> L.) </a:t>
            </a:r>
            <a:r>
              <a:rPr lang="en-US" sz="2400" i="1" dirty="0" err="1">
                <a:latin typeface="Arial Narrow" panose="020B0606020202030204" pitchFamily="34" charset="0"/>
              </a:rPr>
              <a:t>tuproq</a:t>
            </a:r>
            <a:r>
              <a:rPr lang="en-US" sz="2400" i="1" dirty="0">
                <a:latin typeface="Arial Narrow" panose="020B0606020202030204" pitchFamily="34" charset="0"/>
              </a:rPr>
              <a:t> </a:t>
            </a:r>
            <a:r>
              <a:rPr lang="en-US" sz="2400" i="1" dirty="0" err="1">
                <a:latin typeface="Arial Narrow" panose="020B0606020202030204" pitchFamily="34" charset="0"/>
              </a:rPr>
              <a:t>sho'rlanishiga</a:t>
            </a:r>
            <a:r>
              <a:rPr lang="en-US" sz="2400" i="1" dirty="0">
                <a:latin typeface="Arial Narrow" panose="020B0606020202030204" pitchFamily="34" charset="0"/>
              </a:rPr>
              <a:t> </a:t>
            </a:r>
            <a:r>
              <a:rPr lang="en-US" sz="2400" i="1" dirty="0" err="1">
                <a:latin typeface="Arial Narrow" panose="020B0606020202030204" pitchFamily="34" charset="0"/>
              </a:rPr>
              <a:t>chidamliligini</a:t>
            </a:r>
            <a:r>
              <a:rPr lang="en-US" sz="2400" i="1" dirty="0">
                <a:latin typeface="Arial Narrow" panose="020B0606020202030204" pitchFamily="34" charset="0"/>
              </a:rPr>
              <a:t> </a:t>
            </a:r>
            <a:r>
              <a:rPr lang="en-US" sz="2400" i="1" dirty="0" err="1">
                <a:latin typeface="Arial Narrow" panose="020B0606020202030204" pitchFamily="34" charset="0"/>
              </a:rPr>
              <a:t>oshirish</a:t>
            </a:r>
            <a:r>
              <a:rPr lang="en-US" sz="2400" i="1" dirty="0">
                <a:latin typeface="Arial Narrow" panose="020B0606020202030204" pitchFamily="34" charset="0"/>
              </a:rPr>
              <a:t> </a:t>
            </a:r>
            <a:r>
              <a:rPr lang="en-US" sz="2400" i="1" dirty="0" err="1">
                <a:latin typeface="Arial Narrow" panose="020B0606020202030204" pitchFamily="34" charset="0"/>
              </a:rPr>
              <a:t>uchun</a:t>
            </a:r>
            <a:r>
              <a:rPr lang="en-US" sz="2400" i="1" dirty="0">
                <a:latin typeface="Arial Narrow" panose="020B0606020202030204" pitchFamily="34" charset="0"/>
              </a:rPr>
              <a:t> </a:t>
            </a:r>
            <a:r>
              <a:rPr lang="en-US" sz="2400" i="1" dirty="0" err="1">
                <a:latin typeface="Arial Narrow" panose="020B0606020202030204" pitchFamily="34" charset="0"/>
              </a:rPr>
              <a:t>moslashuvchan</a:t>
            </a:r>
            <a:r>
              <a:rPr lang="en-US" sz="2400" i="1" dirty="0">
                <a:latin typeface="Arial Narrow" panose="020B0606020202030204" pitchFamily="34" charset="0"/>
              </a:rPr>
              <a:t> </a:t>
            </a:r>
            <a:r>
              <a:rPr lang="en-US" sz="2400" i="1" dirty="0" err="1">
                <a:latin typeface="Arial Narrow" panose="020B0606020202030204" pitchFamily="34" charset="0"/>
              </a:rPr>
              <a:t>kremniy</a:t>
            </a:r>
            <a:r>
              <a:rPr lang="en-US" sz="2400" i="1" dirty="0">
                <a:latin typeface="Arial Narrow" panose="020B0606020202030204" pitchFamily="34" charset="0"/>
              </a:rPr>
              <a:t> </a:t>
            </a:r>
            <a:r>
              <a:rPr lang="en-US" sz="2400" i="1" dirty="0" err="1">
                <a:latin typeface="Arial Narrow" panose="020B0606020202030204" pitchFamily="34" charset="0"/>
              </a:rPr>
              <a:t>asosidagi</a:t>
            </a:r>
            <a:r>
              <a:rPr lang="en-US" sz="2400" i="1" dirty="0">
                <a:latin typeface="Arial Narrow" panose="020B0606020202030204" pitchFamily="34" charset="0"/>
              </a:rPr>
              <a:t> </a:t>
            </a:r>
            <a:r>
              <a:rPr lang="en-US" sz="2400" i="1" dirty="0" err="1">
                <a:latin typeface="Arial Narrow" panose="020B0606020202030204" pitchFamily="34" charset="0"/>
              </a:rPr>
              <a:t>yondashuvlar</a:t>
            </a:r>
            <a:endParaRPr lang="ru-RU" sz="2400" i="1" dirty="0">
              <a:latin typeface="Arial Narrow" panose="020B0606020202030204" pitchFamily="34" charset="0"/>
            </a:endParaRPr>
          </a:p>
        </p:txBody>
      </p:sp>
    </p:spTree>
    <p:extLst>
      <p:ext uri="{BB962C8B-B14F-4D97-AF65-F5344CB8AC3E}">
        <p14:creationId xmlns:p14="http://schemas.microsoft.com/office/powerpoint/2010/main" val="26102688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494988" y="508000"/>
            <a:ext cx="11276098" cy="5733143"/>
          </a:xfrm>
          <a:prstGeom prst="rect">
            <a:avLst/>
          </a:prstGeom>
        </p:spPr>
      </p:pic>
    </p:spTree>
    <p:extLst>
      <p:ext uri="{BB962C8B-B14F-4D97-AF65-F5344CB8AC3E}">
        <p14:creationId xmlns:p14="http://schemas.microsoft.com/office/powerpoint/2010/main" val="1683363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319702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82171" y="435429"/>
            <a:ext cx="10827657" cy="5994400"/>
          </a:xfrm>
          <a:prstGeom prst="rect">
            <a:avLst/>
          </a:prstGeom>
        </p:spPr>
      </p:pic>
    </p:spTree>
    <p:extLst>
      <p:ext uri="{BB962C8B-B14F-4D97-AF65-F5344CB8AC3E}">
        <p14:creationId xmlns:p14="http://schemas.microsoft.com/office/powerpoint/2010/main" val="10038648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999749" y="170544"/>
            <a:ext cx="8158810" cy="4797696"/>
          </a:xfrm>
          <a:prstGeom prst="rect">
            <a:avLst/>
          </a:prstGeom>
        </p:spPr>
      </p:pic>
      <p:sp>
        <p:nvSpPr>
          <p:cNvPr id="3" name="Прямоугольник 2"/>
          <p:cNvSpPr/>
          <p:nvPr/>
        </p:nvSpPr>
        <p:spPr>
          <a:xfrm>
            <a:off x="493694" y="5127208"/>
            <a:ext cx="11180146" cy="1569660"/>
          </a:xfrm>
          <a:prstGeom prst="rect">
            <a:avLst/>
          </a:prstGeom>
        </p:spPr>
        <p:txBody>
          <a:bodyPr wrap="square">
            <a:spAutoFit/>
          </a:bodyPr>
          <a:lstStyle/>
          <a:p>
            <a:pPr algn="ctr">
              <a:spcAft>
                <a:spcPts val="0"/>
              </a:spcAft>
            </a:pPr>
            <a:r>
              <a:rPr lang="en-US" sz="2400" dirty="0" err="1">
                <a:latin typeface="Arial Narrow" panose="020B0606020202030204" pitchFamily="34" charset="0"/>
              </a:rPr>
              <a:t>Preparatlar</a:t>
            </a:r>
            <a:r>
              <a:rPr lang="en-US" sz="2400" dirty="0">
                <a:latin typeface="Arial Narrow" panose="020B0606020202030204" pitchFamily="34" charset="0"/>
              </a:rPr>
              <a:t> bilan </a:t>
            </a:r>
            <a:r>
              <a:rPr lang="en-US" sz="2400" dirty="0" err="1">
                <a:latin typeface="Arial Narrow" panose="020B0606020202030204" pitchFamily="34" charset="0"/>
              </a:rPr>
              <a:t>ishlov</a:t>
            </a:r>
            <a:r>
              <a:rPr lang="en-US" sz="2400" dirty="0">
                <a:latin typeface="Arial Narrow" panose="020B0606020202030204" pitchFamily="34" charset="0"/>
              </a:rPr>
              <a:t> </a:t>
            </a:r>
            <a:r>
              <a:rPr lang="en-US" sz="2400" dirty="0" err="1">
                <a:latin typeface="Arial Narrow" panose="020B0606020202030204" pitchFamily="34" charset="0"/>
              </a:rPr>
              <a:t>berilmagan</a:t>
            </a:r>
            <a:r>
              <a:rPr lang="en-US" sz="2400" dirty="0">
                <a:latin typeface="Arial Narrow" panose="020B0606020202030204" pitchFamily="34" charset="0"/>
              </a:rPr>
              <a:t> </a:t>
            </a:r>
            <a:r>
              <a:rPr lang="en-US" sz="2400" dirty="0" err="1">
                <a:latin typeface="Arial Narrow" panose="020B0606020202030204" pitchFamily="34" charset="0"/>
              </a:rPr>
              <a:t>maydonlarda</a:t>
            </a:r>
            <a:r>
              <a:rPr lang="en-US" sz="2400" dirty="0">
                <a:latin typeface="Arial Narrow" panose="020B0606020202030204" pitchFamily="34" charset="0"/>
              </a:rPr>
              <a:t> - </a:t>
            </a:r>
            <a:r>
              <a:rPr lang="uz-Cyrl-UZ" sz="2400" dirty="0">
                <a:latin typeface="Arial Narrow" panose="020B0606020202030204" pitchFamily="34" charset="0"/>
              </a:rPr>
              <a:t>38.5 s/ga, Aminosid-Atonda 43.8 s/ga, Aminosid-Si 46.2 s/ga hamda Bioazotda 42.6 s/ga </a:t>
            </a:r>
            <a:r>
              <a:rPr lang="en-US" sz="2400" dirty="0" err="1">
                <a:latin typeface="Arial Narrow" panose="020B0606020202030204" pitchFamily="34" charset="0"/>
              </a:rPr>
              <a:t>hosil</a:t>
            </a:r>
            <a:r>
              <a:rPr lang="en-US" sz="2400" dirty="0">
                <a:latin typeface="Arial Narrow" panose="020B0606020202030204" pitchFamily="34" charset="0"/>
              </a:rPr>
              <a:t> </a:t>
            </a:r>
            <a:r>
              <a:rPr lang="en-US" sz="2400" dirty="0" err="1">
                <a:latin typeface="Arial Narrow" panose="020B0606020202030204" pitchFamily="34" charset="0"/>
              </a:rPr>
              <a:t>olindi</a:t>
            </a:r>
            <a:r>
              <a:rPr lang="en-US" sz="2400" dirty="0">
                <a:latin typeface="Arial Narrow" panose="020B0606020202030204" pitchFamily="34" charset="0"/>
              </a:rPr>
              <a:t>, </a:t>
            </a:r>
            <a:r>
              <a:rPr lang="en-US" sz="2400" dirty="0" err="1">
                <a:latin typeface="Arial Narrow" panose="020B0606020202030204" pitchFamily="34" charset="0"/>
              </a:rPr>
              <a:t>ya’ni</a:t>
            </a:r>
            <a:r>
              <a:rPr lang="en-US" sz="2400" dirty="0">
                <a:latin typeface="Arial Narrow" panose="020B0606020202030204" pitchFamily="34" charset="0"/>
              </a:rPr>
              <a:t> </a:t>
            </a:r>
            <a:r>
              <a:rPr lang="en-US" sz="2400" dirty="0" err="1">
                <a:latin typeface="Arial Narrow" panose="020B0606020202030204" pitchFamily="34" charset="0"/>
              </a:rPr>
              <a:t>ishlov</a:t>
            </a:r>
            <a:r>
              <a:rPr lang="en-US" sz="2400" dirty="0">
                <a:latin typeface="Arial Narrow" panose="020B0606020202030204" pitchFamily="34" charset="0"/>
              </a:rPr>
              <a:t> </a:t>
            </a:r>
            <a:r>
              <a:rPr lang="en-US" sz="2400" dirty="0" err="1">
                <a:latin typeface="Arial Narrow" panose="020B0606020202030204" pitchFamily="34" charset="0"/>
              </a:rPr>
              <a:t>berilmagan</a:t>
            </a:r>
            <a:r>
              <a:rPr lang="en-US" sz="2400" dirty="0">
                <a:latin typeface="Arial Narrow" panose="020B0606020202030204" pitchFamily="34" charset="0"/>
              </a:rPr>
              <a:t> </a:t>
            </a:r>
            <a:r>
              <a:rPr lang="en-US" sz="2400" dirty="0" err="1">
                <a:latin typeface="Arial Narrow" panose="020B0606020202030204" pitchFamily="34" charset="0"/>
              </a:rPr>
              <a:t>maydonlarga</a:t>
            </a:r>
            <a:r>
              <a:rPr lang="en-US" sz="2400" dirty="0">
                <a:latin typeface="Arial Narrow" panose="020B0606020202030204" pitchFamily="34" charset="0"/>
              </a:rPr>
              <a:t> </a:t>
            </a:r>
            <a:r>
              <a:rPr lang="en-US" sz="2400" dirty="0" err="1">
                <a:latin typeface="Arial Narrow" panose="020B0606020202030204" pitchFamily="34" charset="0"/>
              </a:rPr>
              <a:t>nisbatan</a:t>
            </a:r>
            <a:r>
              <a:rPr lang="en-US" sz="2400" dirty="0">
                <a:latin typeface="Arial Narrow" panose="020B0606020202030204" pitchFamily="34" charset="0"/>
              </a:rPr>
              <a:t>, </a:t>
            </a:r>
            <a:r>
              <a:rPr lang="en-US" sz="2400" dirty="0" err="1">
                <a:latin typeface="Arial Narrow" panose="020B0606020202030204" pitchFamily="34" charset="0"/>
              </a:rPr>
              <a:t>mutanosib</a:t>
            </a:r>
            <a:r>
              <a:rPr lang="en-US" sz="2400" dirty="0">
                <a:latin typeface="Arial Narrow" panose="020B0606020202030204" pitchFamily="34" charset="0"/>
              </a:rPr>
              <a:t> </a:t>
            </a:r>
            <a:r>
              <a:rPr lang="en-US" sz="2400" dirty="0" err="1">
                <a:latin typeface="Arial Narrow" panose="020B0606020202030204" pitchFamily="34" charset="0"/>
              </a:rPr>
              <a:t>ravishda</a:t>
            </a:r>
            <a:r>
              <a:rPr lang="en-US" sz="2400" dirty="0">
                <a:latin typeface="Arial Narrow" panose="020B0606020202030204" pitchFamily="34" charset="0"/>
              </a:rPr>
              <a:t> </a:t>
            </a:r>
            <a:r>
              <a:rPr lang="en-US" sz="2400" dirty="0" err="1">
                <a:latin typeface="Arial Narrow" panose="020B0606020202030204" pitchFamily="34" charset="0"/>
              </a:rPr>
              <a:t>Aminosid-Atonda</a:t>
            </a:r>
            <a:r>
              <a:rPr lang="en-US" sz="2400" dirty="0">
                <a:latin typeface="Arial Narrow" panose="020B0606020202030204" pitchFamily="34" charset="0"/>
              </a:rPr>
              <a:t> 5.3 s/</a:t>
            </a:r>
            <a:r>
              <a:rPr lang="en-US" sz="2400" dirty="0" err="1">
                <a:latin typeface="Arial Narrow" panose="020B0606020202030204" pitchFamily="34" charset="0"/>
              </a:rPr>
              <a:t>ga</a:t>
            </a:r>
            <a:r>
              <a:rPr lang="en-US" sz="2400" dirty="0">
                <a:latin typeface="Arial Narrow" panose="020B0606020202030204" pitchFamily="34" charset="0"/>
              </a:rPr>
              <a:t>, </a:t>
            </a:r>
            <a:r>
              <a:rPr lang="en-US" sz="2400" dirty="0" err="1" smtClean="0">
                <a:latin typeface="Arial Narrow" panose="020B0606020202030204" pitchFamily="34" charset="0"/>
              </a:rPr>
              <a:t>Aminosid</a:t>
            </a:r>
            <a:r>
              <a:rPr lang="en-US" sz="2400" dirty="0" smtClean="0">
                <a:latin typeface="Arial Narrow" panose="020B0606020202030204" pitchFamily="34" charset="0"/>
              </a:rPr>
              <a:t>-Si</a:t>
            </a:r>
            <a:r>
              <a:rPr lang="uz-Cyrl-UZ" sz="2400" dirty="0" smtClean="0">
                <a:latin typeface="Arial Narrow" panose="020B0606020202030204" pitchFamily="34" charset="0"/>
              </a:rPr>
              <a:t> </a:t>
            </a:r>
            <a:r>
              <a:rPr lang="en-US" sz="2400" dirty="0" smtClean="0">
                <a:latin typeface="Arial Narrow" panose="020B0606020202030204" pitchFamily="34" charset="0"/>
              </a:rPr>
              <a:t>da </a:t>
            </a:r>
            <a:r>
              <a:rPr lang="en-US" sz="2400" dirty="0">
                <a:latin typeface="Arial Narrow" panose="020B0606020202030204" pitchFamily="34" charset="0"/>
              </a:rPr>
              <a:t>7.7 s/</a:t>
            </a:r>
            <a:r>
              <a:rPr lang="en-US" sz="2400" dirty="0" err="1">
                <a:latin typeface="Arial Narrow" panose="020B0606020202030204" pitchFamily="34" charset="0"/>
              </a:rPr>
              <a:t>ga</a:t>
            </a:r>
            <a:r>
              <a:rPr lang="en-US" sz="2400" dirty="0">
                <a:latin typeface="Arial Narrow" panose="020B0606020202030204" pitchFamily="34" charset="0"/>
              </a:rPr>
              <a:t> </a:t>
            </a:r>
            <a:r>
              <a:rPr lang="en-US" sz="2400" dirty="0" err="1">
                <a:latin typeface="Arial Narrow" panose="020B0606020202030204" pitchFamily="34" charset="0"/>
              </a:rPr>
              <a:t>hamda</a:t>
            </a:r>
            <a:r>
              <a:rPr lang="en-US" sz="2400" dirty="0">
                <a:latin typeface="Arial Narrow" panose="020B0606020202030204" pitchFamily="34" charset="0"/>
              </a:rPr>
              <a:t> </a:t>
            </a:r>
            <a:r>
              <a:rPr lang="en-US" sz="2400" dirty="0" err="1">
                <a:latin typeface="Arial Narrow" panose="020B0606020202030204" pitchFamily="34" charset="0"/>
              </a:rPr>
              <a:t>Bioazotda</a:t>
            </a:r>
            <a:r>
              <a:rPr lang="en-US" sz="2400" dirty="0">
                <a:latin typeface="Arial Narrow" panose="020B0606020202030204" pitchFamily="34" charset="0"/>
              </a:rPr>
              <a:t> 4.1 s/</a:t>
            </a:r>
            <a:r>
              <a:rPr lang="en-US" sz="2400" dirty="0" err="1">
                <a:latin typeface="Arial Narrow" panose="020B0606020202030204" pitchFamily="34" charset="0"/>
              </a:rPr>
              <a:t>ga</a:t>
            </a:r>
            <a:r>
              <a:rPr lang="en-US" sz="2400" dirty="0">
                <a:latin typeface="Arial Narrow" panose="020B0606020202030204" pitchFamily="34" charset="0"/>
              </a:rPr>
              <a:t> </a:t>
            </a:r>
            <a:r>
              <a:rPr lang="en-US" sz="2400" dirty="0" err="1">
                <a:latin typeface="Arial Narrow" panose="020B0606020202030204" pitchFamily="34" charset="0"/>
              </a:rPr>
              <a:t>ortdi</a:t>
            </a:r>
            <a:endParaRPr lang="ru-RU" dirty="0">
              <a:effectLst/>
              <a:latin typeface="Arial Narrow" panose="020B0606020202030204" pitchFamily="34" charset="0"/>
              <a:ea typeface="SimSun" panose="02010600030101010101" pitchFamily="2" charset="-122"/>
            </a:endParaRPr>
          </a:p>
        </p:txBody>
      </p:sp>
    </p:spTree>
    <p:extLst>
      <p:ext uri="{BB962C8B-B14F-4D97-AF65-F5344CB8AC3E}">
        <p14:creationId xmlns:p14="http://schemas.microsoft.com/office/powerpoint/2010/main" val="39050290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67228" y="2295525"/>
            <a:ext cx="10515600" cy="1325563"/>
          </a:xfrm>
          <a:ln>
            <a:solidFill>
              <a:srgbClr val="00B050"/>
            </a:solidFill>
          </a:ln>
        </p:spPr>
        <p:txBody>
          <a:bodyPr/>
          <a:lstStyle/>
          <a:p>
            <a:pPr algn="ctr"/>
            <a:r>
              <a:rPr lang="en-US" b="1" dirty="0" smtClean="0">
                <a:latin typeface="Arial Narrow" panose="020B0606020202030204" pitchFamily="34" charset="0"/>
              </a:rPr>
              <a:t>E’TIBORINGIZ UCHUN RAHMAT!</a:t>
            </a:r>
            <a:endParaRPr lang="ru-RU" b="1" dirty="0">
              <a:latin typeface="Arial Narrow" panose="020B0606020202030204" pitchFamily="34" charset="0"/>
            </a:endParaRPr>
          </a:p>
        </p:txBody>
      </p:sp>
    </p:spTree>
    <p:extLst>
      <p:ext uri="{BB962C8B-B14F-4D97-AF65-F5344CB8AC3E}">
        <p14:creationId xmlns:p14="http://schemas.microsoft.com/office/powerpoint/2010/main" val="2397305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 y="-1823"/>
            <a:ext cx="12192000" cy="6859823"/>
          </a:xfrm>
          <a:prstGeom prst="rect">
            <a:avLst/>
          </a:prstGeom>
        </p:spPr>
      </p:pic>
    </p:spTree>
    <p:extLst>
      <p:ext uri="{BB962C8B-B14F-4D97-AF65-F5344CB8AC3E}">
        <p14:creationId xmlns:p14="http://schemas.microsoft.com/office/powerpoint/2010/main" val="634475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238" y="-1823"/>
            <a:ext cx="12188762" cy="6859823"/>
          </a:xfrm>
          <a:prstGeom prst="rect">
            <a:avLst/>
          </a:prstGeom>
        </p:spPr>
      </p:pic>
    </p:spTree>
    <p:extLst>
      <p:ext uri="{BB962C8B-B14F-4D97-AF65-F5344CB8AC3E}">
        <p14:creationId xmlns:p14="http://schemas.microsoft.com/office/powerpoint/2010/main" val="2915841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240" y="0"/>
            <a:ext cx="12188760" cy="6858000"/>
          </a:xfrm>
          <a:prstGeom prst="rect">
            <a:avLst/>
          </a:prstGeom>
        </p:spPr>
      </p:pic>
    </p:spTree>
    <p:extLst>
      <p:ext uri="{BB962C8B-B14F-4D97-AF65-F5344CB8AC3E}">
        <p14:creationId xmlns:p14="http://schemas.microsoft.com/office/powerpoint/2010/main" val="3769275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240" y="0"/>
            <a:ext cx="12188760" cy="6858000"/>
          </a:xfrm>
          <a:prstGeom prst="rect">
            <a:avLst/>
          </a:prstGeom>
        </p:spPr>
      </p:pic>
    </p:spTree>
    <p:extLst>
      <p:ext uri="{BB962C8B-B14F-4D97-AF65-F5344CB8AC3E}">
        <p14:creationId xmlns:p14="http://schemas.microsoft.com/office/powerpoint/2010/main" val="372741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169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514465" y="393273"/>
            <a:ext cx="6894195" cy="543931"/>
          </a:xfrm>
          <a:prstGeom prst="rect">
            <a:avLst/>
          </a:prstGeom>
        </p:spPr>
        <p:txBody>
          <a:bodyPr wrap="none">
            <a:spAutoFit/>
          </a:bodyPr>
          <a:lstStyle/>
          <a:p>
            <a:pPr indent="450215" algn="ctr">
              <a:lnSpc>
                <a:spcPct val="115000"/>
              </a:lnSpc>
              <a:spcAft>
                <a:spcPts val="1200"/>
              </a:spcAft>
            </a:pPr>
            <a:r>
              <a:rPr lang="uz-Latn-UZ" sz="2800" b="1" dirty="0">
                <a:latin typeface="Arial Narrow" panose="020B0606020202030204" pitchFamily="34" charset="0"/>
                <a:ea typeface="Calibri" panose="020F0502020204030204" pitchFamily="34" charset="0"/>
              </a:rPr>
              <a:t>Qo‘llanilgan preparatlarni maqbul me’yorlari </a:t>
            </a:r>
            <a:endParaRPr lang="ru-RU" sz="1600" dirty="0">
              <a:effectLst/>
              <a:latin typeface="Arial Narrow" panose="020B0606020202030204" pitchFamily="34" charset="0"/>
              <a:ea typeface="SimSun" panose="02010600030101010101" pitchFamily="2" charset="-122"/>
            </a:endParaRPr>
          </a:p>
        </p:txBody>
      </p:sp>
      <p:sp>
        <p:nvSpPr>
          <p:cNvPr id="6" name="Прямоугольник 5"/>
          <p:cNvSpPr/>
          <p:nvPr/>
        </p:nvSpPr>
        <p:spPr>
          <a:xfrm>
            <a:off x="925104" y="4624286"/>
            <a:ext cx="10508343" cy="1569660"/>
          </a:xfrm>
          <a:prstGeom prst="rect">
            <a:avLst/>
          </a:prstGeom>
        </p:spPr>
        <p:txBody>
          <a:bodyPr wrap="square">
            <a:spAutoFit/>
          </a:bodyPr>
          <a:lstStyle/>
          <a:p>
            <a:pPr algn="just"/>
            <a:r>
              <a:rPr lang="uz-Latn-UZ" sz="2400" b="1" dirty="0">
                <a:latin typeface="Arial Narrow" panose="020B0606020202030204" pitchFamily="34" charset="0"/>
                <a:ea typeface="Calibri" panose="020F0502020204030204" pitchFamily="34" charset="0"/>
              </a:rPr>
              <a:t>Barg orqali oziqlantirish: </a:t>
            </a:r>
            <a:r>
              <a:rPr lang="uz-Latn-UZ" sz="2400" dirty="0">
                <a:latin typeface="Arial Narrow" panose="020B0606020202030204" pitchFamily="34" charset="0"/>
                <a:ea typeface="Calibri" panose="020F0502020204030204" pitchFamily="34" charset="0"/>
              </a:rPr>
              <a:t>Preparatlar bilan ishlov berishni keyingi bosqichlari barg orqali 2 marta oziqlantirish (shonalash davrda hamda gullash davrida) orqali </a:t>
            </a:r>
            <a:r>
              <a:rPr lang="uz-Cyrl-UZ" sz="2400" dirty="0">
                <a:latin typeface="Arial Narrow" panose="020B0606020202030204" pitchFamily="34" charset="0"/>
                <a:ea typeface="Calibri" panose="020F0502020204030204" pitchFamily="34" charset="0"/>
              </a:rPr>
              <a:t>olib bor</a:t>
            </a:r>
            <a:r>
              <a:rPr lang="uz-Latn-UZ" sz="2400" dirty="0">
                <a:latin typeface="Arial Narrow" panose="020B0606020202030204" pitchFamily="34" charset="0"/>
                <a:ea typeface="Calibri" panose="020F0502020204030204" pitchFamily="34" charset="0"/>
              </a:rPr>
              <a:t>ila</a:t>
            </a:r>
            <a:r>
              <a:rPr lang="uz-Cyrl-UZ" sz="2400" dirty="0">
                <a:latin typeface="Arial Narrow" panose="020B0606020202030204" pitchFamily="34" charset="0"/>
                <a:ea typeface="Calibri" panose="020F0502020204030204" pitchFamily="34" charset="0"/>
              </a:rPr>
              <a:t>di. </a:t>
            </a:r>
            <a:r>
              <a:rPr lang="uz-Latn-UZ" sz="2400" dirty="0">
                <a:latin typeface="Arial Narrow" panose="020B0606020202030204" pitchFamily="34" charset="0"/>
                <a:ea typeface="Calibri" panose="020F0502020204030204" pitchFamily="34" charset="0"/>
              </a:rPr>
              <a:t>Purkash usuli yordamida barg orqali oziqlantirishda Aminosid-Aton, “Aminosid Si” preparatlarini 2000 ml eritmasi 100 litr suvga suyultirildi. Bioazot esa 1:10 nisbatda suyultiriladi </a:t>
            </a:r>
            <a:endParaRPr lang="ru-RU" sz="2400" dirty="0">
              <a:latin typeface="Arial Narrow" panose="020B0606020202030204" pitchFamily="34" charset="0"/>
            </a:endParaRPr>
          </a:p>
        </p:txBody>
      </p:sp>
      <p:pic>
        <p:nvPicPr>
          <p:cNvPr id="7" name="Рисунок 6"/>
          <p:cNvPicPr>
            <a:picLocks noChangeAspect="1"/>
          </p:cNvPicPr>
          <p:nvPr/>
        </p:nvPicPr>
        <p:blipFill>
          <a:blip r:embed="rId2"/>
          <a:stretch>
            <a:fillRect/>
          </a:stretch>
        </p:blipFill>
        <p:spPr>
          <a:xfrm>
            <a:off x="925104" y="1158875"/>
            <a:ext cx="10508343" cy="3311526"/>
          </a:xfrm>
          <a:prstGeom prst="rect">
            <a:avLst/>
          </a:prstGeom>
        </p:spPr>
      </p:pic>
    </p:spTree>
    <p:extLst>
      <p:ext uri="{BB962C8B-B14F-4D97-AF65-F5344CB8AC3E}">
        <p14:creationId xmlns:p14="http://schemas.microsoft.com/office/powerpoint/2010/main" val="3866105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7371" y="334111"/>
            <a:ext cx="9855200" cy="2554545"/>
          </a:xfrm>
          <a:prstGeom prst="rect">
            <a:avLst/>
          </a:prstGeom>
          <a:ln>
            <a:solidFill>
              <a:srgbClr val="00B050"/>
            </a:solidFill>
          </a:ln>
        </p:spPr>
        <p:txBody>
          <a:bodyPr wrap="square">
            <a:spAutoFit/>
          </a:bodyPr>
          <a:lstStyle/>
          <a:p>
            <a:r>
              <a:rPr lang="en-US" sz="2000" b="1" i="1" dirty="0" err="1">
                <a:latin typeface="Arial Narrow" panose="020B0606020202030204" pitchFamily="34" charset="0"/>
              </a:rPr>
              <a:t>Aminotsid</a:t>
            </a:r>
            <a:r>
              <a:rPr lang="en-US" sz="2000" b="1" i="1" dirty="0">
                <a:latin typeface="Arial Narrow" panose="020B0606020202030204" pitchFamily="34" charset="0"/>
              </a:rPr>
              <a:t>-Silicon: </a:t>
            </a:r>
            <a:r>
              <a:rPr lang="en-US" sz="2000" dirty="0" err="1">
                <a:latin typeface="Arial Narrow" panose="020B0606020202030204" pitchFamily="34" charset="0"/>
              </a:rPr>
              <a:t>suyuq</a:t>
            </a:r>
            <a:r>
              <a:rPr lang="en-US" sz="2000" dirty="0">
                <a:latin typeface="Arial Narrow" panose="020B0606020202030204" pitchFamily="34" charset="0"/>
              </a:rPr>
              <a:t> </a:t>
            </a:r>
            <a:r>
              <a:rPr lang="en-US" sz="2000" dirty="0" err="1">
                <a:latin typeface="Arial Narrow" panose="020B0606020202030204" pitchFamily="34" charset="0"/>
              </a:rPr>
              <a:t>shaklda</a:t>
            </a:r>
            <a:r>
              <a:rPr lang="en-US" sz="2000" dirty="0">
                <a:latin typeface="Arial Narrow" panose="020B0606020202030204" pitchFamily="34" charset="0"/>
              </a:rPr>
              <a:t>, </a:t>
            </a:r>
            <a:r>
              <a:rPr lang="en-US" sz="2000" dirty="0" err="1">
                <a:latin typeface="Arial Narrow" panose="020B0606020202030204" pitchFamily="34" charset="0"/>
              </a:rPr>
              <a:t>shaffof</a:t>
            </a:r>
            <a:r>
              <a:rPr lang="en-US" sz="2000" dirty="0">
                <a:latin typeface="Arial Narrow" panose="020B0606020202030204" pitchFamily="34" charset="0"/>
              </a:rPr>
              <a:t> </a:t>
            </a:r>
            <a:r>
              <a:rPr lang="en-US" sz="2000" dirty="0" err="1">
                <a:latin typeface="Arial Narrow" panose="020B0606020202030204" pitchFamily="34" charset="0"/>
              </a:rPr>
              <a:t>rangli</a:t>
            </a:r>
            <a:r>
              <a:rPr lang="en-US" sz="2000" dirty="0">
                <a:latin typeface="Arial Narrow" panose="020B0606020202030204" pitchFamily="34" charset="0"/>
              </a:rPr>
              <a:t> </a:t>
            </a:r>
            <a:r>
              <a:rPr lang="en-US" sz="2000" dirty="0" err="1">
                <a:latin typeface="Arial Narrow" panose="020B0606020202030204" pitchFamily="34" charset="0"/>
              </a:rPr>
              <a:t>ekologik</a:t>
            </a:r>
            <a:r>
              <a:rPr lang="en-US" sz="2000" dirty="0">
                <a:latin typeface="Arial Narrow" panose="020B0606020202030204" pitchFamily="34" charset="0"/>
              </a:rPr>
              <a:t> </a:t>
            </a:r>
            <a:r>
              <a:rPr lang="en-US" sz="2000" dirty="0" err="1">
                <a:latin typeface="Arial Narrow" panose="020B0606020202030204" pitchFamily="34" charset="0"/>
              </a:rPr>
              <a:t>bezarar</a:t>
            </a:r>
            <a:r>
              <a:rPr lang="en-US" sz="2000" dirty="0">
                <a:latin typeface="Arial Narrow" panose="020B0606020202030204" pitchFamily="34" charset="0"/>
              </a:rPr>
              <a:t> </a:t>
            </a:r>
            <a:r>
              <a:rPr lang="en-US" sz="2000" dirty="0" err="1">
                <a:latin typeface="Arial Narrow" panose="020B0606020202030204" pitchFamily="34" charset="0"/>
              </a:rPr>
              <a:t>va</a:t>
            </a:r>
            <a:r>
              <a:rPr lang="en-US" sz="2000" dirty="0">
                <a:latin typeface="Arial Narrow" panose="020B0606020202030204" pitchFamily="34" charset="0"/>
              </a:rPr>
              <a:t> </a:t>
            </a:r>
            <a:r>
              <a:rPr lang="en-US" sz="2000" dirty="0" err="1">
                <a:latin typeface="Arial Narrow" panose="020B0606020202030204" pitchFamily="34" charset="0"/>
              </a:rPr>
              <a:t>tarkibida</a:t>
            </a:r>
            <a:r>
              <a:rPr lang="en-US" sz="2000" dirty="0">
                <a:latin typeface="Arial Narrow" panose="020B0606020202030204" pitchFamily="34" charset="0"/>
              </a:rPr>
              <a:t> </a:t>
            </a:r>
            <a:r>
              <a:rPr lang="en-US" sz="2000" dirty="0" err="1">
                <a:latin typeface="Arial Narrow" panose="020B0606020202030204" pitchFamily="34" charset="0"/>
              </a:rPr>
              <a:t>kremniy</a:t>
            </a:r>
            <a:r>
              <a:rPr lang="en-US" sz="2000" dirty="0">
                <a:latin typeface="Arial Narrow" panose="020B0606020202030204" pitchFamily="34" charset="0"/>
              </a:rPr>
              <a:t> (Si) 17%, </a:t>
            </a:r>
            <a:r>
              <a:rPr lang="en-US" sz="2000" dirty="0" err="1">
                <a:latin typeface="Arial Narrow" panose="020B0606020202030204" pitchFamily="34" charset="0"/>
              </a:rPr>
              <a:t>azot</a:t>
            </a:r>
            <a:r>
              <a:rPr lang="en-US" sz="2000" dirty="0">
                <a:latin typeface="Arial Narrow" panose="020B0606020202030204" pitchFamily="34" charset="0"/>
              </a:rPr>
              <a:t> (N) 9%, </a:t>
            </a:r>
            <a:r>
              <a:rPr lang="en-US" sz="2000" dirty="0" err="1">
                <a:latin typeface="Arial Narrow" panose="020B0606020202030204" pitchFamily="34" charset="0"/>
              </a:rPr>
              <a:t>makro</a:t>
            </a:r>
            <a:r>
              <a:rPr lang="en-US" sz="2000" dirty="0">
                <a:latin typeface="Arial Narrow" panose="020B0606020202030204" pitchFamily="34" charset="0"/>
              </a:rPr>
              <a:t>- </a:t>
            </a:r>
            <a:r>
              <a:rPr lang="en-US" sz="2000" dirty="0" err="1">
                <a:latin typeface="Arial Narrow" panose="020B0606020202030204" pitchFamily="34" charset="0"/>
              </a:rPr>
              <a:t>va</a:t>
            </a:r>
            <a:r>
              <a:rPr lang="en-US" sz="2000" dirty="0">
                <a:latin typeface="Arial Narrow" panose="020B0606020202030204" pitchFamily="34" charset="0"/>
              </a:rPr>
              <a:t> </a:t>
            </a:r>
            <a:r>
              <a:rPr lang="en-US" sz="2000" dirty="0" err="1">
                <a:latin typeface="Arial Narrow" panose="020B0606020202030204" pitchFamily="34" charset="0"/>
              </a:rPr>
              <a:t>mikroelementlar</a:t>
            </a:r>
            <a:r>
              <a:rPr lang="en-US" sz="2000" dirty="0">
                <a:latin typeface="Arial Narrow" panose="020B0606020202030204" pitchFamily="34" charset="0"/>
              </a:rPr>
              <a:t> </a:t>
            </a:r>
            <a:r>
              <a:rPr lang="en-US" sz="2000" dirty="0" err="1">
                <a:latin typeface="Arial Narrow" panose="020B0606020202030204" pitchFamily="34" charset="0"/>
              </a:rPr>
              <a:t>mavjud</a:t>
            </a:r>
            <a:r>
              <a:rPr lang="en-US" sz="2000" dirty="0">
                <a:latin typeface="Arial Narrow" panose="020B0606020202030204" pitchFamily="34" charset="0"/>
              </a:rPr>
              <a:t>. </a:t>
            </a:r>
            <a:r>
              <a:rPr lang="en-US" sz="2000" dirty="0" err="1">
                <a:latin typeface="Arial Narrow" panose="020B0606020202030204" pitchFamily="34" charset="0"/>
              </a:rPr>
              <a:t>Chigitga</a:t>
            </a:r>
            <a:r>
              <a:rPr lang="en-US" sz="2000" dirty="0">
                <a:latin typeface="Arial Narrow" panose="020B0606020202030204" pitchFamily="34" charset="0"/>
              </a:rPr>
              <a:t> </a:t>
            </a:r>
            <a:r>
              <a:rPr lang="en-US" sz="2000" dirty="0" err="1">
                <a:latin typeface="Arial Narrow" panose="020B0606020202030204" pitchFamily="34" charset="0"/>
              </a:rPr>
              <a:t>va</a:t>
            </a:r>
            <a:r>
              <a:rPr lang="en-US" sz="2000" dirty="0">
                <a:latin typeface="Arial Narrow" panose="020B0606020202030204" pitchFamily="34" charset="0"/>
              </a:rPr>
              <a:t> </a:t>
            </a:r>
            <a:r>
              <a:rPr lang="en-US" sz="2000" dirty="0" err="1">
                <a:latin typeface="Arial Narrow" panose="020B0606020202030204" pitchFamily="34" charset="0"/>
              </a:rPr>
              <a:t>g‘o‘za</a:t>
            </a:r>
            <a:r>
              <a:rPr lang="en-US" sz="2000" dirty="0">
                <a:latin typeface="Arial Narrow" panose="020B0606020202030204" pitchFamily="34" charset="0"/>
              </a:rPr>
              <a:t> </a:t>
            </a:r>
            <a:r>
              <a:rPr lang="en-US" sz="2000" dirty="0" err="1">
                <a:latin typeface="Arial Narrow" panose="020B0606020202030204" pitchFamily="34" charset="0"/>
              </a:rPr>
              <a:t>vegetatsiyasi</a:t>
            </a:r>
            <a:r>
              <a:rPr lang="en-US" sz="2000" dirty="0">
                <a:latin typeface="Arial Narrow" panose="020B0606020202030204" pitchFamily="34" charset="0"/>
              </a:rPr>
              <a:t> </a:t>
            </a:r>
            <a:r>
              <a:rPr lang="en-US" sz="2000" dirty="0" err="1">
                <a:latin typeface="Arial Narrow" panose="020B0606020202030204" pitchFamily="34" charset="0"/>
              </a:rPr>
              <a:t>davrida</a:t>
            </a:r>
            <a:r>
              <a:rPr lang="en-US" sz="2000" dirty="0">
                <a:latin typeface="Arial Narrow" panose="020B0606020202030204" pitchFamily="34" charset="0"/>
              </a:rPr>
              <a:t> </a:t>
            </a:r>
            <a:r>
              <a:rPr lang="en-US" sz="2000" dirty="0" err="1">
                <a:latin typeface="Arial Narrow" panose="020B0606020202030204" pitchFamily="34" charset="0"/>
              </a:rPr>
              <a:t>qo‘llaniladi</a:t>
            </a:r>
            <a:r>
              <a:rPr lang="en-US" sz="2000" dirty="0">
                <a:latin typeface="Arial Narrow" panose="020B0606020202030204" pitchFamily="34" charset="0"/>
              </a:rPr>
              <a:t>. </a:t>
            </a:r>
            <a:r>
              <a:rPr lang="en-US" sz="2000" dirty="0" err="1">
                <a:latin typeface="Arial Narrow" panose="020B0606020202030204" pitchFamily="34" charset="0"/>
              </a:rPr>
              <a:t>O‘simlikning</a:t>
            </a:r>
            <a:r>
              <a:rPr lang="en-US" sz="2000" dirty="0">
                <a:latin typeface="Arial Narrow" panose="020B0606020202030204" pitchFamily="34" charset="0"/>
              </a:rPr>
              <a:t> </a:t>
            </a:r>
            <a:r>
              <a:rPr lang="en-US" sz="2000" dirty="0" err="1">
                <a:latin typeface="Arial Narrow" panose="020B0606020202030204" pitchFamily="34" charset="0"/>
              </a:rPr>
              <a:t>immun</a:t>
            </a:r>
            <a:r>
              <a:rPr lang="en-US" sz="2000" dirty="0">
                <a:latin typeface="Arial Narrow" panose="020B0606020202030204" pitchFamily="34" charset="0"/>
              </a:rPr>
              <a:t> </a:t>
            </a:r>
            <a:r>
              <a:rPr lang="en-US" sz="2000" dirty="0" err="1">
                <a:latin typeface="Arial Narrow" panose="020B0606020202030204" pitchFamily="34" charset="0"/>
              </a:rPr>
              <a:t>tizimini</a:t>
            </a:r>
            <a:r>
              <a:rPr lang="en-US" sz="2000" dirty="0">
                <a:latin typeface="Arial Narrow" panose="020B0606020202030204" pitchFamily="34" charset="0"/>
              </a:rPr>
              <a:t> </a:t>
            </a:r>
            <a:r>
              <a:rPr lang="en-US" sz="2000" dirty="0" err="1">
                <a:latin typeface="Arial Narrow" panose="020B0606020202030204" pitchFamily="34" charset="0"/>
              </a:rPr>
              <a:t>mustahkamlaydi</a:t>
            </a:r>
            <a:r>
              <a:rPr lang="en-US" sz="2000" dirty="0">
                <a:latin typeface="Arial Narrow" panose="020B0606020202030204" pitchFamily="34" charset="0"/>
              </a:rPr>
              <a:t>, </a:t>
            </a:r>
            <a:r>
              <a:rPr lang="en-US" sz="2000" dirty="0" err="1">
                <a:latin typeface="Arial Narrow" panose="020B0606020202030204" pitchFamily="34" charset="0"/>
              </a:rPr>
              <a:t>moddalar</a:t>
            </a:r>
            <a:r>
              <a:rPr lang="en-US" sz="2000" dirty="0">
                <a:latin typeface="Arial Narrow" panose="020B0606020202030204" pitchFamily="34" charset="0"/>
              </a:rPr>
              <a:t> </a:t>
            </a:r>
            <a:r>
              <a:rPr lang="en-US" sz="2000" dirty="0" err="1">
                <a:latin typeface="Arial Narrow" panose="020B0606020202030204" pitchFamily="34" charset="0"/>
              </a:rPr>
              <a:t>almashinuvini</a:t>
            </a:r>
            <a:r>
              <a:rPr lang="en-US" sz="2000" dirty="0">
                <a:latin typeface="Arial Narrow" panose="020B0606020202030204" pitchFamily="34" charset="0"/>
              </a:rPr>
              <a:t> </a:t>
            </a:r>
            <a:r>
              <a:rPr lang="en-US" sz="2000" dirty="0" err="1">
                <a:latin typeface="Arial Narrow" panose="020B0606020202030204" pitchFamily="34" charset="0"/>
              </a:rPr>
              <a:t>yaxshilaydi</a:t>
            </a:r>
            <a:r>
              <a:rPr lang="en-US" sz="2000" dirty="0">
                <a:latin typeface="Arial Narrow" panose="020B0606020202030204" pitchFamily="34" charset="0"/>
              </a:rPr>
              <a:t>, </a:t>
            </a:r>
            <a:r>
              <a:rPr lang="en-US" sz="2000" dirty="0" err="1">
                <a:latin typeface="Arial Narrow" panose="020B0606020202030204" pitchFamily="34" charset="0"/>
              </a:rPr>
              <a:t>biokimyoviy</a:t>
            </a:r>
            <a:r>
              <a:rPr lang="en-US" sz="2000" dirty="0">
                <a:latin typeface="Arial Narrow" panose="020B0606020202030204" pitchFamily="34" charset="0"/>
              </a:rPr>
              <a:t> </a:t>
            </a:r>
            <a:r>
              <a:rPr lang="en-US" sz="2000" dirty="0" err="1">
                <a:latin typeface="Arial Narrow" panose="020B0606020202030204" pitchFamily="34" charset="0"/>
              </a:rPr>
              <a:t>jarayonlarni</a:t>
            </a:r>
            <a:r>
              <a:rPr lang="en-US" sz="2000" dirty="0">
                <a:latin typeface="Arial Narrow" panose="020B0606020202030204" pitchFamily="34" charset="0"/>
              </a:rPr>
              <a:t> </a:t>
            </a:r>
            <a:r>
              <a:rPr lang="en-US" sz="2000" dirty="0" err="1">
                <a:latin typeface="Arial Narrow" panose="020B0606020202030204" pitchFamily="34" charset="0"/>
              </a:rPr>
              <a:t>jadallashtiradi</a:t>
            </a:r>
            <a:r>
              <a:rPr lang="en-US" sz="2000" dirty="0">
                <a:latin typeface="Arial Narrow" panose="020B0606020202030204" pitchFamily="34" charset="0"/>
              </a:rPr>
              <a:t>, </a:t>
            </a:r>
            <a:r>
              <a:rPr lang="en-US" sz="2000" dirty="0" err="1">
                <a:latin typeface="Arial Narrow" panose="020B0606020202030204" pitchFamily="34" charset="0"/>
              </a:rPr>
              <a:t>stresslarga</a:t>
            </a:r>
            <a:r>
              <a:rPr lang="en-US" sz="2000" dirty="0">
                <a:latin typeface="Arial Narrow" panose="020B0606020202030204" pitchFamily="34" charset="0"/>
              </a:rPr>
              <a:t> </a:t>
            </a:r>
            <a:r>
              <a:rPr lang="en-US" sz="2000" dirty="0" err="1">
                <a:latin typeface="Arial Narrow" panose="020B0606020202030204" pitchFamily="34" charset="0"/>
              </a:rPr>
              <a:t>chidamligini</a:t>
            </a:r>
            <a:r>
              <a:rPr lang="en-US" sz="2000" dirty="0">
                <a:latin typeface="Arial Narrow" panose="020B0606020202030204" pitchFamily="34" charset="0"/>
              </a:rPr>
              <a:t> </a:t>
            </a:r>
            <a:r>
              <a:rPr lang="en-US" sz="2000" dirty="0" err="1">
                <a:latin typeface="Arial Narrow" panose="020B0606020202030204" pitchFamily="34" charset="0"/>
              </a:rPr>
              <a:t>oshiradi</a:t>
            </a:r>
            <a:r>
              <a:rPr lang="en-US" sz="2000" dirty="0">
                <a:latin typeface="Arial Narrow" panose="020B0606020202030204" pitchFamily="34" charset="0"/>
              </a:rPr>
              <a:t>, </a:t>
            </a:r>
            <a:r>
              <a:rPr lang="en-US" sz="2000" dirty="0" err="1">
                <a:latin typeface="Arial Narrow" panose="020B0606020202030204" pitchFamily="34" charset="0"/>
              </a:rPr>
              <a:t>o‘simlikning</a:t>
            </a:r>
            <a:r>
              <a:rPr lang="en-US" sz="2000" dirty="0">
                <a:latin typeface="Arial Narrow" panose="020B0606020202030204" pitchFamily="34" charset="0"/>
              </a:rPr>
              <a:t> </a:t>
            </a:r>
            <a:r>
              <a:rPr lang="en-US" sz="2000" dirty="0" err="1">
                <a:latin typeface="Arial Narrow" panose="020B0606020202030204" pitchFamily="34" charset="0"/>
              </a:rPr>
              <a:t>o‘sishi</a:t>
            </a:r>
            <a:r>
              <a:rPr lang="en-US" sz="2000" dirty="0">
                <a:latin typeface="Arial Narrow" panose="020B0606020202030204" pitchFamily="34" charset="0"/>
              </a:rPr>
              <a:t> </a:t>
            </a:r>
            <a:r>
              <a:rPr lang="en-US" sz="2000" dirty="0" err="1">
                <a:latin typeface="Arial Narrow" panose="020B0606020202030204" pitchFamily="34" charset="0"/>
              </a:rPr>
              <a:t>va</a:t>
            </a:r>
            <a:r>
              <a:rPr lang="en-US" sz="2000" dirty="0">
                <a:latin typeface="Arial Narrow" panose="020B0606020202030204" pitchFamily="34" charset="0"/>
              </a:rPr>
              <a:t> </a:t>
            </a:r>
            <a:r>
              <a:rPr lang="en-US" sz="2000" dirty="0" err="1">
                <a:latin typeface="Arial Narrow" panose="020B0606020202030204" pitchFamily="34" charset="0"/>
              </a:rPr>
              <a:t>rivojlanishini</a:t>
            </a:r>
            <a:r>
              <a:rPr lang="en-US" sz="2000" dirty="0">
                <a:latin typeface="Arial Narrow" panose="020B0606020202030204" pitchFamily="34" charset="0"/>
              </a:rPr>
              <a:t> </a:t>
            </a:r>
            <a:r>
              <a:rPr lang="en-US" sz="2000" dirty="0" err="1">
                <a:latin typeface="Arial Narrow" panose="020B0606020202030204" pitchFamily="34" charset="0"/>
              </a:rPr>
              <a:t>jadallashtiradi</a:t>
            </a:r>
            <a:r>
              <a:rPr lang="en-US" sz="2000" dirty="0">
                <a:latin typeface="Arial Narrow" panose="020B0606020202030204" pitchFamily="34" charset="0"/>
              </a:rPr>
              <a:t>, </a:t>
            </a:r>
            <a:r>
              <a:rPr lang="en-US" sz="2000" dirty="0" err="1">
                <a:latin typeface="Arial Narrow" panose="020B0606020202030204" pitchFamily="34" charset="0"/>
              </a:rPr>
              <a:t>hosildorlikni</a:t>
            </a:r>
            <a:r>
              <a:rPr lang="en-US" sz="2000" dirty="0">
                <a:latin typeface="Arial Narrow" panose="020B0606020202030204" pitchFamily="34" charset="0"/>
              </a:rPr>
              <a:t> </a:t>
            </a:r>
            <a:r>
              <a:rPr lang="en-US" sz="2000" dirty="0" err="1">
                <a:latin typeface="Arial Narrow" panose="020B0606020202030204" pitchFamily="34" charset="0"/>
              </a:rPr>
              <a:t>oshiradi</a:t>
            </a:r>
            <a:r>
              <a:rPr lang="en-US" sz="2000" dirty="0">
                <a:latin typeface="Arial Narrow" panose="020B0606020202030204" pitchFamily="34" charset="0"/>
              </a:rPr>
              <a:t>. </a:t>
            </a:r>
            <a:r>
              <a:rPr lang="en-US" sz="2000" dirty="0" err="1">
                <a:latin typeface="Arial Narrow" panose="020B0606020202030204" pitchFamily="34" charset="0"/>
              </a:rPr>
              <a:t>Yuqoridagi</a:t>
            </a:r>
            <a:r>
              <a:rPr lang="en-US" sz="2000" dirty="0">
                <a:latin typeface="Arial Narrow" panose="020B0606020202030204" pitchFamily="34" charset="0"/>
              </a:rPr>
              <a:t> </a:t>
            </a:r>
            <a:r>
              <a:rPr lang="en-US" sz="2000" dirty="0" err="1">
                <a:latin typeface="Arial Narrow" panose="020B0606020202030204" pitchFamily="34" charset="0"/>
              </a:rPr>
              <a:t>ikki</a:t>
            </a:r>
            <a:r>
              <a:rPr lang="en-US" sz="2000" dirty="0">
                <a:latin typeface="Arial Narrow" panose="020B0606020202030204" pitchFamily="34" charset="0"/>
              </a:rPr>
              <a:t> </a:t>
            </a:r>
            <a:r>
              <a:rPr lang="en-US" sz="2000" dirty="0" err="1">
                <a:latin typeface="Arial Narrow" panose="020B0606020202030204" pitchFamily="34" charset="0"/>
              </a:rPr>
              <a:t>preparat</a:t>
            </a:r>
            <a:r>
              <a:rPr lang="en-US" sz="2000" dirty="0">
                <a:latin typeface="Arial Narrow" panose="020B0606020202030204" pitchFamily="34" charset="0"/>
              </a:rPr>
              <a:t> “</a:t>
            </a:r>
            <a:r>
              <a:rPr lang="en-US" sz="2000" dirty="0" err="1">
                <a:latin typeface="Arial Narrow" panose="020B0606020202030204" pitchFamily="34" charset="0"/>
              </a:rPr>
              <a:t>Aminotsid</a:t>
            </a:r>
            <a:r>
              <a:rPr lang="en-US" sz="2000" dirty="0">
                <a:latin typeface="Arial Narrow" panose="020B0606020202030204" pitchFamily="34" charset="0"/>
              </a:rPr>
              <a:t>” </a:t>
            </a:r>
            <a:r>
              <a:rPr lang="en-US" sz="2000" dirty="0" err="1">
                <a:latin typeface="Arial Narrow" panose="020B0606020202030204" pitchFamily="34" charset="0"/>
              </a:rPr>
              <a:t>markasi</a:t>
            </a:r>
            <a:r>
              <a:rPr lang="en-US" sz="2000" dirty="0">
                <a:latin typeface="Arial Narrow" panose="020B0606020202030204" pitchFamily="34" charset="0"/>
              </a:rPr>
              <a:t> </a:t>
            </a:r>
            <a:r>
              <a:rPr lang="en-US" sz="2000" dirty="0" err="1">
                <a:latin typeface="Arial Narrow" panose="020B0606020202030204" pitchFamily="34" charset="0"/>
              </a:rPr>
              <a:t>ostida</a:t>
            </a:r>
            <a:r>
              <a:rPr lang="en-US" sz="2000" dirty="0">
                <a:latin typeface="Arial Narrow" panose="020B0606020202030204" pitchFamily="34" charset="0"/>
              </a:rPr>
              <a:t> </a:t>
            </a:r>
            <a:r>
              <a:rPr lang="en-US" sz="2000" dirty="0" err="1">
                <a:latin typeface="Arial Narrow" panose="020B0606020202030204" pitchFamily="34" charset="0"/>
              </a:rPr>
              <a:t>yuridik</a:t>
            </a:r>
            <a:r>
              <a:rPr lang="en-US" sz="2000" dirty="0">
                <a:latin typeface="Arial Narrow" panose="020B0606020202030204" pitchFamily="34" charset="0"/>
              </a:rPr>
              <a:t> </a:t>
            </a:r>
            <a:r>
              <a:rPr lang="en-US" sz="2000" dirty="0" err="1">
                <a:latin typeface="Arial Narrow" panose="020B0606020202030204" pitchFamily="34" charset="0"/>
              </a:rPr>
              <a:t>vakil</a:t>
            </a:r>
            <a:r>
              <a:rPr lang="en-US" sz="2000" dirty="0">
                <a:latin typeface="Arial Narrow" panose="020B0606020202030204" pitchFamily="34" charset="0"/>
              </a:rPr>
              <a:t> </a:t>
            </a:r>
            <a:r>
              <a:rPr lang="en-US" sz="2000" dirty="0" err="1">
                <a:latin typeface="Arial Narrow" panose="020B0606020202030204" pitchFamily="34" charset="0"/>
              </a:rPr>
              <a:t>sifatida</a:t>
            </a:r>
            <a:r>
              <a:rPr lang="en-US" sz="2000" dirty="0">
                <a:latin typeface="Arial Narrow" panose="020B0606020202030204" pitchFamily="34" charset="0"/>
              </a:rPr>
              <a:t> </a:t>
            </a:r>
            <a:r>
              <a:rPr lang="en-US" sz="2000" dirty="0" err="1">
                <a:latin typeface="Arial Narrow" panose="020B0606020202030204" pitchFamily="34" charset="0"/>
              </a:rPr>
              <a:t>O‘zbekistonda</a:t>
            </a:r>
            <a:r>
              <a:rPr lang="en-US" sz="2000" dirty="0">
                <a:latin typeface="Arial Narrow" panose="020B0606020202030204" pitchFamily="34" charset="0"/>
              </a:rPr>
              <a:t> </a:t>
            </a:r>
            <a:r>
              <a:rPr lang="en-US" sz="2000" dirty="0" err="1">
                <a:latin typeface="Arial Narrow" panose="020B0606020202030204" pitchFamily="34" charset="0"/>
              </a:rPr>
              <a:t>ishlab</a:t>
            </a:r>
            <a:r>
              <a:rPr lang="en-US" sz="2000" dirty="0">
                <a:latin typeface="Arial Narrow" panose="020B0606020202030204" pitchFamily="34" charset="0"/>
              </a:rPr>
              <a:t> </a:t>
            </a:r>
            <a:r>
              <a:rPr lang="en-US" sz="2000" dirty="0" err="1">
                <a:latin typeface="Arial Narrow" panose="020B0606020202030204" pitchFamily="34" charset="0"/>
              </a:rPr>
              <a:t>chiqariladi</a:t>
            </a:r>
            <a:r>
              <a:rPr lang="en-US" sz="2000" dirty="0">
                <a:latin typeface="Arial Narrow" panose="020B0606020202030204" pitchFamily="34" charset="0"/>
              </a:rPr>
              <a:t>. </a:t>
            </a:r>
            <a:r>
              <a:rPr lang="en-US" sz="2000" dirty="0" err="1">
                <a:latin typeface="Arial Narrow" panose="020B0606020202030204" pitchFamily="34" charset="0"/>
              </a:rPr>
              <a:t>Ushbu</a:t>
            </a:r>
            <a:r>
              <a:rPr lang="en-US" sz="2000" dirty="0">
                <a:latin typeface="Arial Narrow" panose="020B0606020202030204" pitchFamily="34" charset="0"/>
              </a:rPr>
              <a:t> </a:t>
            </a:r>
            <a:r>
              <a:rPr lang="en-US" sz="2000" dirty="0" err="1">
                <a:latin typeface="Arial Narrow" panose="020B0606020202030204" pitchFamily="34" charset="0"/>
              </a:rPr>
              <a:t>preparatlarga</a:t>
            </a:r>
            <a:r>
              <a:rPr lang="en-US" sz="2000" dirty="0">
                <a:latin typeface="Arial Narrow" panose="020B0606020202030204" pitchFamily="34" charset="0"/>
              </a:rPr>
              <a:t> “</a:t>
            </a:r>
            <a:r>
              <a:rPr lang="en-US" sz="2000" dirty="0" err="1">
                <a:latin typeface="Arial Narrow" panose="020B0606020202030204" pitchFamily="34" charset="0"/>
              </a:rPr>
              <a:t>Kimyolashtirish</a:t>
            </a:r>
            <a:r>
              <a:rPr lang="en-US" sz="2000" dirty="0">
                <a:latin typeface="Arial Narrow" panose="020B0606020202030204" pitchFamily="34" charset="0"/>
              </a:rPr>
              <a:t> </a:t>
            </a:r>
            <a:r>
              <a:rPr lang="en-US" sz="2000" dirty="0" err="1">
                <a:latin typeface="Arial Narrow" panose="020B0606020202030204" pitchFamily="34" charset="0"/>
              </a:rPr>
              <a:t>va</a:t>
            </a:r>
            <a:r>
              <a:rPr lang="en-US" sz="2000" dirty="0">
                <a:latin typeface="Arial Narrow" panose="020B0606020202030204" pitchFamily="34" charset="0"/>
              </a:rPr>
              <a:t> </a:t>
            </a:r>
            <a:r>
              <a:rPr lang="en-US" sz="2000" dirty="0" err="1">
                <a:latin typeface="Arial Narrow" panose="020B0606020202030204" pitchFamily="34" charset="0"/>
              </a:rPr>
              <a:t>o’simliklarni</a:t>
            </a:r>
            <a:r>
              <a:rPr lang="en-US" sz="2000" dirty="0">
                <a:latin typeface="Arial Narrow" panose="020B0606020202030204" pitchFamily="34" charset="0"/>
              </a:rPr>
              <a:t> </a:t>
            </a:r>
            <a:r>
              <a:rPr lang="en-US" sz="2000" dirty="0" err="1">
                <a:latin typeface="Arial Narrow" panose="020B0606020202030204" pitchFamily="34" charset="0"/>
              </a:rPr>
              <a:t>himoya</a:t>
            </a:r>
            <a:r>
              <a:rPr lang="en-US" sz="2000" dirty="0">
                <a:latin typeface="Arial Narrow" panose="020B0606020202030204" pitchFamily="34" charset="0"/>
              </a:rPr>
              <a:t> </a:t>
            </a:r>
            <a:r>
              <a:rPr lang="en-US" sz="2000" dirty="0" err="1">
                <a:latin typeface="Arial Narrow" panose="020B0606020202030204" pitchFamily="34" charset="0"/>
              </a:rPr>
              <a:t>qilish</a:t>
            </a:r>
            <a:r>
              <a:rPr lang="en-US" sz="2000" dirty="0">
                <a:latin typeface="Arial Narrow" panose="020B0606020202030204" pitchFamily="34" charset="0"/>
              </a:rPr>
              <a:t> </a:t>
            </a:r>
            <a:r>
              <a:rPr lang="en-US" sz="2000" dirty="0" err="1">
                <a:latin typeface="Arial Narrow" panose="020B0606020202030204" pitchFamily="34" charset="0"/>
              </a:rPr>
              <a:t>vositalari</a:t>
            </a:r>
            <a:r>
              <a:rPr lang="en-US" sz="2000" dirty="0">
                <a:latin typeface="Arial Narrow" panose="020B0606020202030204" pitchFamily="34" charset="0"/>
              </a:rPr>
              <a:t> </a:t>
            </a:r>
            <a:r>
              <a:rPr lang="en-US" sz="2000" dirty="0" err="1">
                <a:latin typeface="Arial Narrow" panose="020B0606020202030204" pitchFamily="34" charset="0"/>
              </a:rPr>
              <a:t>davlat</a:t>
            </a:r>
            <a:r>
              <a:rPr lang="en-US" sz="2000" dirty="0">
                <a:latin typeface="Arial Narrow" panose="020B0606020202030204" pitchFamily="34" charset="0"/>
              </a:rPr>
              <a:t> </a:t>
            </a:r>
            <a:r>
              <a:rPr lang="en-US" sz="2000" dirty="0" err="1">
                <a:latin typeface="Arial Narrow" panose="020B0606020202030204" pitchFamily="34" charset="0"/>
              </a:rPr>
              <a:t>komissiyasi</a:t>
            </a:r>
            <a:r>
              <a:rPr lang="en-US" sz="2000" dirty="0">
                <a:latin typeface="Arial Narrow" panose="020B0606020202030204" pitchFamily="34" charset="0"/>
              </a:rPr>
              <a:t>” </a:t>
            </a:r>
            <a:r>
              <a:rPr lang="en-US" sz="2000" dirty="0" err="1">
                <a:latin typeface="Arial Narrow" panose="020B0606020202030204" pitchFamily="34" charset="0"/>
              </a:rPr>
              <a:t>tomonidan</a:t>
            </a:r>
            <a:r>
              <a:rPr lang="en-US" sz="2000" dirty="0">
                <a:latin typeface="Arial Narrow" panose="020B0606020202030204" pitchFamily="34" charset="0"/>
              </a:rPr>
              <a:t> </a:t>
            </a:r>
            <a:r>
              <a:rPr lang="en-US" sz="2000" dirty="0" err="1">
                <a:latin typeface="Arial Narrow" panose="020B0606020202030204" pitchFamily="34" charset="0"/>
              </a:rPr>
              <a:t>mos</a:t>
            </a:r>
            <a:r>
              <a:rPr lang="en-US" sz="2000" dirty="0">
                <a:latin typeface="Arial Narrow" panose="020B0606020202030204" pitchFamily="34" charset="0"/>
              </a:rPr>
              <a:t> </a:t>
            </a:r>
            <a:r>
              <a:rPr lang="en-US" sz="2000" dirty="0" err="1">
                <a:latin typeface="Arial Narrow" panose="020B0606020202030204" pitchFamily="34" charset="0"/>
              </a:rPr>
              <a:t>ravishda</a:t>
            </a:r>
            <a:r>
              <a:rPr lang="en-US" sz="2000" dirty="0">
                <a:latin typeface="Arial Narrow" panose="020B0606020202030204" pitchFamily="34" charset="0"/>
              </a:rPr>
              <a:t> № 13.272, 28-07-2023 </a:t>
            </a:r>
            <a:r>
              <a:rPr lang="en-US" sz="2000" dirty="0" err="1">
                <a:latin typeface="Arial Narrow" panose="020B0606020202030204" pitchFamily="34" charset="0"/>
              </a:rPr>
              <a:t>hamda</a:t>
            </a:r>
            <a:r>
              <a:rPr lang="en-US" sz="2000" dirty="0">
                <a:latin typeface="Arial Narrow" panose="020B0606020202030204" pitchFamily="34" charset="0"/>
              </a:rPr>
              <a:t> №11.298,14-05-2021 </a:t>
            </a:r>
            <a:r>
              <a:rPr lang="en-US" sz="2000" dirty="0" err="1">
                <a:latin typeface="Arial Narrow" panose="020B0606020202030204" pitchFamily="34" charset="0"/>
              </a:rPr>
              <a:t>raqamli</a:t>
            </a:r>
            <a:r>
              <a:rPr lang="en-US" sz="2000" dirty="0">
                <a:latin typeface="Arial Narrow" panose="020B0606020202030204" pitchFamily="34" charset="0"/>
              </a:rPr>
              <a:t> </a:t>
            </a:r>
            <a:r>
              <a:rPr lang="en-US" sz="2000" dirty="0" err="1">
                <a:latin typeface="Arial Narrow" panose="020B0606020202030204" pitchFamily="34" charset="0"/>
              </a:rPr>
              <a:t>guvohnoma</a:t>
            </a:r>
            <a:r>
              <a:rPr lang="en-US" sz="2000" dirty="0">
                <a:latin typeface="Arial Narrow" panose="020B0606020202030204" pitchFamily="34" charset="0"/>
              </a:rPr>
              <a:t> </a:t>
            </a:r>
            <a:r>
              <a:rPr lang="en-US" sz="2000" dirty="0" err="1">
                <a:latin typeface="Arial Narrow" panose="020B0606020202030204" pitchFamily="34" charset="0"/>
              </a:rPr>
              <a:t>olingan</a:t>
            </a:r>
            <a:r>
              <a:rPr lang="en-US" sz="2000" dirty="0">
                <a:latin typeface="Arial Narrow" panose="020B0606020202030204" pitchFamily="34" charset="0"/>
              </a:rPr>
              <a:t>.</a:t>
            </a:r>
            <a:endParaRPr lang="ru-RU" sz="2000" dirty="0">
              <a:latin typeface="Arial Narrow" panose="020B0606020202030204" pitchFamily="34" charset="0"/>
            </a:endParaRPr>
          </a:p>
        </p:txBody>
      </p:sp>
      <p:pic>
        <p:nvPicPr>
          <p:cNvPr id="3" name="Рисунок 2"/>
          <p:cNvPicPr/>
          <p:nvPr/>
        </p:nvPicPr>
        <p:blipFill rotWithShape="1">
          <a:blip r:embed="rId2" cstate="print">
            <a:extLst>
              <a:ext uri="{28A0092B-C50C-407E-A947-70E740481C1C}">
                <a14:useLocalDpi xmlns:a14="http://schemas.microsoft.com/office/drawing/2010/main" val="0"/>
              </a:ext>
            </a:extLst>
          </a:blip>
          <a:srcRect l="64841" t="18009" r="11783" b="27624"/>
          <a:stretch/>
        </p:blipFill>
        <p:spPr bwMode="auto">
          <a:xfrm>
            <a:off x="10839222" y="522797"/>
            <a:ext cx="1004435" cy="1654345"/>
          </a:xfrm>
          <a:prstGeom prst="rect">
            <a:avLst/>
          </a:prstGeom>
          <a:ln>
            <a:noFill/>
          </a:ln>
          <a:effectLst>
            <a:glow rad="139700">
              <a:schemeClr val="accent1">
                <a:satMod val="175000"/>
                <a:alpha val="40000"/>
              </a:schemeClr>
            </a:glow>
          </a:effectLst>
          <a:extLst>
            <a:ext uri="{53640926-AAD7-44D8-BBD7-CCE9431645EC}">
              <a14:shadowObscured xmlns:a14="http://schemas.microsoft.com/office/drawing/2010/main"/>
            </a:ext>
          </a:extLst>
        </p:spPr>
      </p:pic>
      <p:sp>
        <p:nvSpPr>
          <p:cNvPr id="4" name="Прямоугольник 3"/>
          <p:cNvSpPr/>
          <p:nvPr/>
        </p:nvSpPr>
        <p:spPr>
          <a:xfrm>
            <a:off x="377370" y="3081278"/>
            <a:ext cx="9855200" cy="1938992"/>
          </a:xfrm>
          <a:prstGeom prst="rect">
            <a:avLst/>
          </a:prstGeom>
          <a:ln>
            <a:solidFill>
              <a:srgbClr val="00B050"/>
            </a:solidFill>
          </a:ln>
        </p:spPr>
        <p:txBody>
          <a:bodyPr wrap="square">
            <a:spAutoFit/>
          </a:bodyPr>
          <a:lstStyle/>
          <a:p>
            <a:r>
              <a:rPr lang="uz-Latn-UZ" sz="2000" b="1" i="1" u="sng" dirty="0">
                <a:latin typeface="Arial Narrow" panose="020B0606020202030204" pitchFamily="34" charset="0"/>
                <a:ea typeface="Calibri" panose="020F0502020204030204" pitchFamily="34" charset="0"/>
              </a:rPr>
              <a:t>Aminotsid-Aton</a:t>
            </a:r>
            <a:r>
              <a:rPr lang="uz-Latn-UZ" sz="2000" b="1" dirty="0">
                <a:latin typeface="Arial Narrow" panose="020B0606020202030204" pitchFamily="34" charset="0"/>
                <a:ea typeface="Calibri" panose="020F0502020204030204" pitchFamily="34" charset="0"/>
              </a:rPr>
              <a:t>:</a:t>
            </a:r>
            <a:r>
              <a:rPr lang="uz-Latn-UZ" sz="2000" dirty="0">
                <a:latin typeface="Arial Narrow" panose="020B0606020202030204" pitchFamily="34" charset="0"/>
                <a:ea typeface="Calibri" panose="020F0502020204030204" pitchFamily="34" charset="0"/>
              </a:rPr>
              <a:t> suyuq shaklda, shaffof rangli ekologik bezarar va tarkibida natriy orto-nitrofenolat 2%, natriy para-nitrofenolat 2%, nafti</a:t>
            </a:r>
            <a:r>
              <a:rPr lang="uz-Latn-UZ" sz="2000" dirty="0">
                <a:latin typeface="Arial Narrow" panose="020B0606020202030204" pitchFamily="34" charset="0"/>
                <a:ea typeface="SimSun" panose="02010600030101010101" pitchFamily="2" charset="-122"/>
              </a:rPr>
              <a:t> </a:t>
            </a:r>
            <a:r>
              <a:rPr lang="uz-Latn-UZ" sz="2000" dirty="0">
                <a:latin typeface="Arial Narrow" panose="020B0606020202030204" pitchFamily="34" charset="0"/>
                <a:ea typeface="Calibri" panose="020F0502020204030204" pitchFamily="34" charset="0"/>
              </a:rPr>
              <a:t>lsirka kislotasi 2%, rux (Zn) 0,5%, bor (B) 0,5%, oltingugurt (S) 0,5%, molibden (Mo) 0,5%; Fotosintez jarayonini tezlashtiradi, mahsulot sifati va miqdorini oshiradi, noqulay ta'sirlardan keyin o‘simliklarning tiklanish jarayonini tezlashtiradi,o‘simliklarning o‘sishi va rivojlanishini tezlashtiradi, azot (N) bilan oziqlanish samaradorligini oshirishga yordam beradi. Barcha turdagi qishloq xo‘jalik ekinlariga qo‘llashga tavsiya etilgan. </a:t>
            </a:r>
            <a:endParaRPr lang="ru-RU" sz="2000" dirty="0">
              <a:latin typeface="Arial Narrow" panose="020B0606020202030204" pitchFamily="34" charset="0"/>
            </a:endParaRPr>
          </a:p>
        </p:txBody>
      </p:sp>
      <p:pic>
        <p:nvPicPr>
          <p:cNvPr id="5" name="Рисунок 4"/>
          <p:cNvPicPr/>
          <p:nvPr/>
        </p:nvPicPr>
        <p:blipFill rotWithShape="1">
          <a:blip r:embed="rId3" cstate="print">
            <a:extLst>
              <a:ext uri="{BEBA8EAE-BF5A-486C-A8C5-ECC9F3942E4B}">
                <a14:imgProps xmlns:a14="http://schemas.microsoft.com/office/drawing/2010/main">
                  <a14:imgLayer r:embed="rId4">
                    <a14:imgEffect>
                      <a14:sharpenSoften amount="36000"/>
                    </a14:imgEffect>
                    <a14:imgEffect>
                      <a14:brightnessContrast bright="8000" contrast="11000"/>
                    </a14:imgEffect>
                  </a14:imgLayer>
                </a14:imgProps>
              </a:ext>
              <a:ext uri="{28A0092B-C50C-407E-A947-70E740481C1C}">
                <a14:useLocalDpi xmlns:a14="http://schemas.microsoft.com/office/drawing/2010/main" val="0"/>
              </a:ext>
            </a:extLst>
          </a:blip>
          <a:srcRect l="64460" t="18644" r="11708" b="28944"/>
          <a:stretch/>
        </p:blipFill>
        <p:spPr bwMode="auto">
          <a:xfrm>
            <a:off x="10839222" y="2888656"/>
            <a:ext cx="1004435" cy="1548779"/>
          </a:xfrm>
          <a:prstGeom prst="rect">
            <a:avLst/>
          </a:prstGeom>
          <a:ln>
            <a:noFill/>
          </a:ln>
          <a:effectLst>
            <a:glow rad="101600">
              <a:schemeClr val="accent1">
                <a:satMod val="175000"/>
                <a:alpha val="40000"/>
              </a:schemeClr>
            </a:glow>
          </a:effectLst>
          <a:extLst>
            <a:ext uri="{53640926-AAD7-44D8-BBD7-CCE9431645EC}">
              <a14:shadowObscured xmlns:a14="http://schemas.microsoft.com/office/drawing/2010/main"/>
            </a:ext>
          </a:extLst>
        </p:spPr>
      </p:pic>
      <p:sp>
        <p:nvSpPr>
          <p:cNvPr id="6" name="Прямоугольник 5"/>
          <p:cNvSpPr/>
          <p:nvPr/>
        </p:nvSpPr>
        <p:spPr>
          <a:xfrm>
            <a:off x="377370" y="5212892"/>
            <a:ext cx="9855200" cy="1323439"/>
          </a:xfrm>
          <a:prstGeom prst="rect">
            <a:avLst/>
          </a:prstGeom>
          <a:ln>
            <a:solidFill>
              <a:srgbClr val="00B050"/>
            </a:solidFill>
          </a:ln>
        </p:spPr>
        <p:txBody>
          <a:bodyPr wrap="square">
            <a:spAutoFit/>
          </a:bodyPr>
          <a:lstStyle/>
          <a:p>
            <a:r>
              <a:rPr lang="en-US" sz="2000" b="1" i="1" dirty="0" err="1">
                <a:latin typeface="Arial Narrow" panose="020B0606020202030204" pitchFamily="34" charset="0"/>
              </a:rPr>
              <a:t>Bioazot</a:t>
            </a:r>
            <a:r>
              <a:rPr lang="en-US" sz="2000" b="1" i="1" dirty="0">
                <a:latin typeface="Arial Narrow" panose="020B0606020202030204" pitchFamily="34" charset="0"/>
              </a:rPr>
              <a:t>:</a:t>
            </a:r>
            <a:r>
              <a:rPr lang="en-US" sz="2000" dirty="0">
                <a:latin typeface="Arial Narrow" panose="020B0606020202030204" pitchFamily="34" charset="0"/>
              </a:rPr>
              <a:t> </a:t>
            </a:r>
            <a:r>
              <a:rPr lang="en-US" sz="2000" dirty="0" err="1">
                <a:latin typeface="Arial Narrow" panose="020B0606020202030204" pitchFamily="34" charset="0"/>
              </a:rPr>
              <a:t>Bioazot</a:t>
            </a:r>
            <a:r>
              <a:rPr lang="en-US" sz="2000" dirty="0">
                <a:latin typeface="Arial Narrow" panose="020B0606020202030204" pitchFamily="34" charset="0"/>
              </a:rPr>
              <a:t> </a:t>
            </a:r>
            <a:r>
              <a:rPr lang="en-US" sz="2000" dirty="0" err="1">
                <a:latin typeface="Arial Narrow" panose="020B0606020202030204" pitchFamily="34" charset="0"/>
              </a:rPr>
              <a:t>preparati</a:t>
            </a:r>
            <a:r>
              <a:rPr lang="en-US" sz="2000" dirty="0">
                <a:latin typeface="Arial Narrow" panose="020B0606020202030204" pitchFamily="34" charset="0"/>
              </a:rPr>
              <a:t> </a:t>
            </a:r>
            <a:r>
              <a:rPr lang="en-US" sz="2000" dirty="0" err="1">
                <a:latin typeface="Arial Narrow" panose="020B0606020202030204" pitchFamily="34" charset="0"/>
              </a:rPr>
              <a:t>O‘zR</a:t>
            </a:r>
            <a:r>
              <a:rPr lang="en-US" sz="2000" dirty="0">
                <a:latin typeface="Arial Narrow" panose="020B0606020202030204" pitchFamily="34" charset="0"/>
              </a:rPr>
              <a:t> FA </a:t>
            </a:r>
            <a:r>
              <a:rPr lang="en-US" sz="2000" dirty="0" err="1">
                <a:latin typeface="Arial Narrow" panose="020B0606020202030204" pitchFamily="34" charset="0"/>
              </a:rPr>
              <a:t>Genetika</a:t>
            </a:r>
            <a:r>
              <a:rPr lang="en-US" sz="2000" dirty="0">
                <a:latin typeface="Arial Narrow" panose="020B0606020202030204" pitchFamily="34" charset="0"/>
              </a:rPr>
              <a:t> </a:t>
            </a:r>
            <a:r>
              <a:rPr lang="en-US" sz="2000" dirty="0" err="1">
                <a:latin typeface="Arial Narrow" panose="020B0606020202030204" pitchFamily="34" charset="0"/>
              </a:rPr>
              <a:t>va</a:t>
            </a:r>
            <a:r>
              <a:rPr lang="en-US" sz="2000" dirty="0">
                <a:latin typeface="Arial Narrow" panose="020B0606020202030204" pitchFamily="34" charset="0"/>
              </a:rPr>
              <a:t> </a:t>
            </a:r>
            <a:r>
              <a:rPr lang="en-US" sz="2000" dirty="0" err="1">
                <a:latin typeface="Arial Narrow" panose="020B0606020202030204" pitchFamily="34" charset="0"/>
              </a:rPr>
              <a:t>o‘simliklar</a:t>
            </a:r>
            <a:r>
              <a:rPr lang="en-US" sz="2000" dirty="0">
                <a:latin typeface="Arial Narrow" panose="020B0606020202030204" pitchFamily="34" charset="0"/>
              </a:rPr>
              <a:t> </a:t>
            </a:r>
            <a:r>
              <a:rPr lang="en-US" sz="2000" dirty="0" err="1">
                <a:latin typeface="Arial Narrow" panose="020B0606020202030204" pitchFamily="34" charset="0"/>
              </a:rPr>
              <a:t>eksperimental</a:t>
            </a:r>
            <a:r>
              <a:rPr lang="en-US" sz="2000" dirty="0">
                <a:latin typeface="Arial Narrow" panose="020B0606020202030204" pitchFamily="34" charset="0"/>
              </a:rPr>
              <a:t> </a:t>
            </a:r>
            <a:r>
              <a:rPr lang="en-US" sz="2000" dirty="0" err="1">
                <a:latin typeface="Arial Narrow" panose="020B0606020202030204" pitchFamily="34" charset="0"/>
              </a:rPr>
              <a:t>biologiyasi</a:t>
            </a:r>
            <a:r>
              <a:rPr lang="en-US" sz="2000" dirty="0">
                <a:latin typeface="Arial Narrow" panose="020B0606020202030204" pitchFamily="34" charset="0"/>
              </a:rPr>
              <a:t> </a:t>
            </a:r>
            <a:r>
              <a:rPr lang="en-US" sz="2000" dirty="0" err="1">
                <a:latin typeface="Arial Narrow" panose="020B0606020202030204" pitchFamily="34" charset="0"/>
              </a:rPr>
              <a:t>instituti</a:t>
            </a:r>
            <a:r>
              <a:rPr lang="en-US" sz="2000" dirty="0">
                <a:latin typeface="Arial Narrow" panose="020B0606020202030204" pitchFamily="34" charset="0"/>
              </a:rPr>
              <a:t> </a:t>
            </a:r>
            <a:r>
              <a:rPr lang="en-US" sz="2000" dirty="0" err="1">
                <a:latin typeface="Arial Narrow" panose="020B0606020202030204" pitchFamily="34" charset="0"/>
              </a:rPr>
              <a:t>tomonidan</a:t>
            </a:r>
            <a:r>
              <a:rPr lang="en-US" sz="2000" dirty="0">
                <a:latin typeface="Arial Narrow" panose="020B0606020202030204" pitchFamily="34" charset="0"/>
              </a:rPr>
              <a:t> </a:t>
            </a:r>
            <a:r>
              <a:rPr lang="en-US" sz="2000" dirty="0" err="1">
                <a:latin typeface="Arial Narrow" panose="020B0606020202030204" pitchFamily="34" charset="0"/>
              </a:rPr>
              <a:t>ishlab</a:t>
            </a:r>
            <a:r>
              <a:rPr lang="en-US" sz="2000" dirty="0">
                <a:latin typeface="Arial Narrow" panose="020B0606020202030204" pitchFamily="34" charset="0"/>
              </a:rPr>
              <a:t> </a:t>
            </a:r>
            <a:r>
              <a:rPr lang="en-US" sz="2000" dirty="0" err="1">
                <a:latin typeface="Arial Narrow" panose="020B0606020202030204" pitchFamily="34" charset="0"/>
              </a:rPr>
              <a:t>chiqarilgan</a:t>
            </a:r>
            <a:r>
              <a:rPr lang="en-US" sz="2000" dirty="0">
                <a:latin typeface="Arial Narrow" panose="020B0606020202030204" pitchFamily="34" charset="0"/>
              </a:rPr>
              <a:t>. </a:t>
            </a:r>
            <a:r>
              <a:rPr lang="en-US" sz="2000" dirty="0" err="1">
                <a:latin typeface="Arial Narrow" panose="020B0606020202030204" pitchFamily="34" charset="0"/>
              </a:rPr>
              <a:t>Tarkibida</a:t>
            </a:r>
            <a:r>
              <a:rPr lang="en-US" sz="2000" dirty="0">
                <a:latin typeface="Arial Narrow" panose="020B0606020202030204" pitchFamily="34" charset="0"/>
              </a:rPr>
              <a:t> </a:t>
            </a:r>
            <a:r>
              <a:rPr lang="en-US" sz="2000" dirty="0" err="1">
                <a:latin typeface="Arial Narrow" panose="020B0606020202030204" pitchFamily="34" charset="0"/>
              </a:rPr>
              <a:t>azotni</a:t>
            </a:r>
            <a:r>
              <a:rPr lang="en-US" sz="2000" dirty="0">
                <a:latin typeface="Arial Narrow" panose="020B0606020202030204" pitchFamily="34" charset="0"/>
              </a:rPr>
              <a:t> </a:t>
            </a:r>
            <a:r>
              <a:rPr lang="en-US" sz="2000" dirty="0" err="1">
                <a:latin typeface="Arial Narrow" panose="020B0606020202030204" pitchFamily="34" charset="0"/>
              </a:rPr>
              <a:t>assimilyatsiya</a:t>
            </a:r>
            <a:r>
              <a:rPr lang="en-US" sz="2000" dirty="0">
                <a:latin typeface="Arial Narrow" panose="020B0606020202030204" pitchFamily="34" charset="0"/>
              </a:rPr>
              <a:t> </a:t>
            </a:r>
            <a:r>
              <a:rPr lang="en-US" sz="2000" dirty="0" err="1">
                <a:latin typeface="Arial Narrow" panose="020B0606020202030204" pitchFamily="34" charset="0"/>
              </a:rPr>
              <a:t>qiluvchi</a:t>
            </a:r>
            <a:r>
              <a:rPr lang="en-US" sz="2000" dirty="0">
                <a:latin typeface="Arial Narrow" panose="020B0606020202030204" pitchFamily="34" charset="0"/>
              </a:rPr>
              <a:t> </a:t>
            </a:r>
            <a:r>
              <a:rPr lang="en-US" sz="2000" dirty="0" err="1">
                <a:latin typeface="Arial Narrow" panose="020B0606020202030204" pitchFamily="34" charset="0"/>
              </a:rPr>
              <a:t>Azotobacter</a:t>
            </a:r>
            <a:r>
              <a:rPr lang="en-US" sz="2000" dirty="0">
                <a:latin typeface="Arial Narrow" panose="020B0606020202030204" pitchFamily="34" charset="0"/>
              </a:rPr>
              <a:t> </a:t>
            </a:r>
            <a:r>
              <a:rPr lang="en-US" sz="2000" dirty="0" err="1">
                <a:latin typeface="Arial Narrow" panose="020B0606020202030204" pitchFamily="34" charset="0"/>
              </a:rPr>
              <a:t>chrooccoccum</a:t>
            </a:r>
            <a:r>
              <a:rPr lang="en-US" sz="2000" dirty="0">
                <a:latin typeface="Arial Narrow" panose="020B0606020202030204" pitchFamily="34" charset="0"/>
              </a:rPr>
              <a:t> </a:t>
            </a:r>
            <a:r>
              <a:rPr lang="en-US" sz="2000" dirty="0" err="1">
                <a:latin typeface="Arial Narrow" panose="020B0606020202030204" pitchFamily="34" charset="0"/>
              </a:rPr>
              <a:t>bakteriyasi</a:t>
            </a:r>
            <a:r>
              <a:rPr lang="en-US" sz="2000" dirty="0">
                <a:latin typeface="Arial Narrow" panose="020B0606020202030204" pitchFamily="34" charset="0"/>
              </a:rPr>
              <a:t> </a:t>
            </a:r>
            <a:r>
              <a:rPr lang="en-US" sz="2000" dirty="0" err="1">
                <a:latin typeface="Arial Narrow" panose="020B0606020202030204" pitchFamily="34" charset="0"/>
              </a:rPr>
              <a:t>va</a:t>
            </a:r>
            <a:r>
              <a:rPr lang="en-US" sz="2000" dirty="0">
                <a:latin typeface="Arial Narrow" panose="020B0606020202030204" pitchFamily="34" charset="0"/>
              </a:rPr>
              <a:t> </a:t>
            </a:r>
            <a:r>
              <a:rPr lang="en-US" sz="2000" dirty="0" err="1">
                <a:latin typeface="Arial Narrow" panose="020B0606020202030204" pitchFamily="34" charset="0"/>
              </a:rPr>
              <a:t>uning</a:t>
            </a:r>
            <a:r>
              <a:rPr lang="en-US" sz="2000" dirty="0">
                <a:latin typeface="Arial Narrow" panose="020B0606020202030204" pitchFamily="34" charset="0"/>
              </a:rPr>
              <a:t> </a:t>
            </a:r>
            <a:r>
              <a:rPr lang="en-US" sz="2000" dirty="0" err="1">
                <a:latin typeface="Arial Narrow" panose="020B0606020202030204" pitchFamily="34" charset="0"/>
              </a:rPr>
              <a:t>o‘simliklar</a:t>
            </a:r>
            <a:r>
              <a:rPr lang="en-US" sz="2000" dirty="0">
                <a:latin typeface="Arial Narrow" panose="020B0606020202030204" pitchFamily="34" charset="0"/>
              </a:rPr>
              <a:t> </a:t>
            </a:r>
            <a:r>
              <a:rPr lang="en-US" sz="2000" dirty="0" err="1">
                <a:latin typeface="Arial Narrow" panose="020B0606020202030204" pitchFamily="34" charset="0"/>
              </a:rPr>
              <a:t>uchun</a:t>
            </a:r>
            <a:r>
              <a:rPr lang="en-US" sz="2000" dirty="0">
                <a:latin typeface="Arial Narrow" panose="020B0606020202030204" pitchFamily="34" charset="0"/>
              </a:rPr>
              <a:t> </a:t>
            </a:r>
            <a:r>
              <a:rPr lang="en-US" sz="2000" dirty="0" err="1">
                <a:latin typeface="Arial Narrow" panose="020B0606020202030204" pitchFamily="34" charset="0"/>
              </a:rPr>
              <a:t>foydali</a:t>
            </a:r>
            <a:r>
              <a:rPr lang="en-US" sz="2000" dirty="0">
                <a:latin typeface="Arial Narrow" panose="020B0606020202030204" pitchFamily="34" charset="0"/>
              </a:rPr>
              <a:t> </a:t>
            </a:r>
            <a:r>
              <a:rPr lang="en-US" sz="2000" dirty="0" err="1">
                <a:latin typeface="Arial Narrow" panose="020B0606020202030204" pitchFamily="34" charset="0"/>
              </a:rPr>
              <a:t>tabiiy</a:t>
            </a:r>
            <a:r>
              <a:rPr lang="en-US" sz="2000" dirty="0">
                <a:latin typeface="Arial Narrow" panose="020B0606020202030204" pitchFamily="34" charset="0"/>
              </a:rPr>
              <a:t> </a:t>
            </a:r>
            <a:r>
              <a:rPr lang="en-US" sz="2000" dirty="0" err="1">
                <a:latin typeface="Arial Narrow" panose="020B0606020202030204" pitchFamily="34" charset="0"/>
              </a:rPr>
              <a:t>birikmalari-polisaxaridlar</a:t>
            </a:r>
            <a:r>
              <a:rPr lang="en-US" sz="2000" dirty="0">
                <a:latin typeface="Arial Narrow" panose="020B0606020202030204" pitchFamily="34" charset="0"/>
              </a:rPr>
              <a:t>, </a:t>
            </a:r>
            <a:r>
              <a:rPr lang="en-US" sz="2000" dirty="0" err="1">
                <a:latin typeface="Arial Narrow" panose="020B0606020202030204" pitchFamily="34" charset="0"/>
              </a:rPr>
              <a:t>vitaminlar</a:t>
            </a:r>
            <a:r>
              <a:rPr lang="en-US" sz="2000" dirty="0">
                <a:latin typeface="Arial Narrow" panose="020B0606020202030204" pitchFamily="34" charset="0"/>
              </a:rPr>
              <a:t>, </a:t>
            </a:r>
            <a:r>
              <a:rPr lang="en-US" sz="2000" dirty="0" err="1">
                <a:latin typeface="Arial Narrow" panose="020B0606020202030204" pitchFamily="34" charset="0"/>
              </a:rPr>
              <a:t>aminokislotalar</a:t>
            </a:r>
            <a:r>
              <a:rPr lang="en-US" sz="2000" dirty="0">
                <a:latin typeface="Arial Narrow" panose="020B0606020202030204" pitchFamily="34" charset="0"/>
              </a:rPr>
              <a:t> </a:t>
            </a:r>
            <a:r>
              <a:rPr lang="en-US" sz="2000" dirty="0" err="1">
                <a:latin typeface="Arial Narrow" panose="020B0606020202030204" pitchFamily="34" charset="0"/>
              </a:rPr>
              <a:t>mavjud</a:t>
            </a:r>
            <a:r>
              <a:rPr lang="en-US" sz="2000" dirty="0">
                <a:latin typeface="Arial Narrow" panose="020B0606020202030204" pitchFamily="34" charset="0"/>
              </a:rPr>
              <a:t>. </a:t>
            </a:r>
            <a:r>
              <a:rPr lang="en-US" sz="2000" dirty="0" err="1">
                <a:latin typeface="Arial Narrow" panose="020B0606020202030204" pitchFamily="34" charset="0"/>
              </a:rPr>
              <a:t>Bakteriya</a:t>
            </a:r>
            <a:r>
              <a:rPr lang="en-US" sz="2000" dirty="0">
                <a:latin typeface="Arial Narrow" panose="020B0606020202030204" pitchFamily="34" charset="0"/>
              </a:rPr>
              <a:t> </a:t>
            </a:r>
            <a:r>
              <a:rPr lang="en-US" sz="2000" dirty="0" err="1">
                <a:latin typeface="Arial Narrow" panose="020B0606020202030204" pitchFamily="34" charset="0"/>
              </a:rPr>
              <a:t>o‘simliklarning</a:t>
            </a:r>
            <a:r>
              <a:rPr lang="en-US" sz="2000" dirty="0">
                <a:latin typeface="Arial Narrow" panose="020B0606020202030204" pitchFamily="34" charset="0"/>
              </a:rPr>
              <a:t> </a:t>
            </a:r>
            <a:r>
              <a:rPr lang="en-US" sz="2000" dirty="0" err="1">
                <a:latin typeface="Arial Narrow" panose="020B0606020202030204" pitchFamily="34" charset="0"/>
              </a:rPr>
              <a:t>ildizlarida</a:t>
            </a:r>
            <a:r>
              <a:rPr lang="en-US" sz="2000" dirty="0">
                <a:latin typeface="Arial Narrow" panose="020B0606020202030204" pitchFamily="34" charset="0"/>
              </a:rPr>
              <a:t> </a:t>
            </a:r>
            <a:r>
              <a:rPr lang="en-US" sz="2000" dirty="0" err="1">
                <a:latin typeface="Arial Narrow" panose="020B0606020202030204" pitchFamily="34" charset="0"/>
              </a:rPr>
              <a:t>ko‘payadi</a:t>
            </a:r>
            <a:r>
              <a:rPr lang="en-US" sz="2000" dirty="0">
                <a:latin typeface="Arial Narrow" panose="020B0606020202030204" pitchFamily="34" charset="0"/>
              </a:rPr>
              <a:t> </a:t>
            </a:r>
            <a:r>
              <a:rPr lang="en-US" sz="2000" dirty="0" err="1">
                <a:latin typeface="Arial Narrow" panose="020B0606020202030204" pitchFamily="34" charset="0"/>
              </a:rPr>
              <a:t>va</a:t>
            </a:r>
            <a:r>
              <a:rPr lang="en-US" sz="2000" dirty="0">
                <a:latin typeface="Arial Narrow" panose="020B0606020202030204" pitchFamily="34" charset="0"/>
              </a:rPr>
              <a:t> </a:t>
            </a:r>
            <a:r>
              <a:rPr lang="en-US" sz="2000" dirty="0" err="1">
                <a:latin typeface="Arial Narrow" panose="020B0606020202030204" pitchFamily="34" charset="0"/>
              </a:rPr>
              <a:t>havodagi</a:t>
            </a:r>
            <a:r>
              <a:rPr lang="en-US" sz="2000" dirty="0">
                <a:latin typeface="Arial Narrow" panose="020B0606020202030204" pitchFamily="34" charset="0"/>
              </a:rPr>
              <a:t> </a:t>
            </a:r>
            <a:r>
              <a:rPr lang="en-US" sz="2000" dirty="0" err="1">
                <a:latin typeface="Arial Narrow" panose="020B0606020202030204" pitchFamily="34" charset="0"/>
              </a:rPr>
              <a:t>azotni</a:t>
            </a:r>
            <a:r>
              <a:rPr lang="en-US" sz="2000" dirty="0">
                <a:latin typeface="Arial Narrow" panose="020B0606020202030204" pitchFamily="34" charset="0"/>
              </a:rPr>
              <a:t> </a:t>
            </a:r>
            <a:r>
              <a:rPr lang="en-US" sz="2000" dirty="0" err="1">
                <a:latin typeface="Arial Narrow" panose="020B0606020202030204" pitchFamily="34" charset="0"/>
              </a:rPr>
              <a:t>o‘zlashtiradi</a:t>
            </a:r>
            <a:r>
              <a:rPr lang="en-US" sz="2000" dirty="0">
                <a:latin typeface="Arial Narrow" panose="020B0606020202030204" pitchFamily="34" charset="0"/>
              </a:rPr>
              <a:t>.</a:t>
            </a:r>
            <a:endParaRPr lang="ru-RU" sz="2000" dirty="0">
              <a:latin typeface="Arial Narrow" panose="020B0606020202030204" pitchFamily="34" charset="0"/>
            </a:endParaRPr>
          </a:p>
        </p:txBody>
      </p:sp>
      <p:pic>
        <p:nvPicPr>
          <p:cNvPr id="7" name="Picture 7"/>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66688" t="4038" r="4566" b="8225"/>
          <a:stretch/>
        </p:blipFill>
        <p:spPr bwMode="auto">
          <a:xfrm>
            <a:off x="10839223" y="5020270"/>
            <a:ext cx="1004434" cy="1516061"/>
          </a:xfrm>
          <a:prstGeom prst="rect">
            <a:avLst/>
          </a:prstGeom>
          <a:ln w="12700" cap="flat" cmpd="sng" algn="ctr">
            <a:noFill/>
            <a:prstDash val="solid"/>
            <a:round/>
            <a:headEnd type="none" w="med" len="med"/>
            <a:tailEnd type="none" w="med" len="med"/>
          </a:ln>
          <a:effectLst>
            <a:glow rad="139700">
              <a:schemeClr val="accent1">
                <a:satMod val="175000"/>
                <a:alpha val="40000"/>
              </a:schemeClr>
            </a:glo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5307359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02920" y="581025"/>
            <a:ext cx="11125200" cy="5478423"/>
          </a:xfrm>
          <a:prstGeom prst="rect">
            <a:avLst/>
          </a:prstGeom>
        </p:spPr>
        <p:txBody>
          <a:bodyPr wrap="square">
            <a:spAutoFit/>
          </a:bodyPr>
          <a:lstStyle/>
          <a:p>
            <a:pPr marL="342900" indent="-342900">
              <a:buFont typeface="Wingdings" panose="05000000000000000000" pitchFamily="2" charset="2"/>
              <a:buChar char="Ø"/>
            </a:pPr>
            <a:r>
              <a:rPr lang="en-US" sz="2500" dirty="0" err="1">
                <a:latin typeface="Arial Narrow" panose="020B0606020202030204" pitchFamily="34" charset="0"/>
              </a:rPr>
              <a:t>Preparatlar</a:t>
            </a:r>
            <a:r>
              <a:rPr lang="en-US" sz="2500" dirty="0">
                <a:latin typeface="Arial Narrow" panose="020B0606020202030204" pitchFamily="34" charset="0"/>
              </a:rPr>
              <a:t> bilan </a:t>
            </a:r>
            <a:r>
              <a:rPr lang="en-US" sz="2500" dirty="0" err="1">
                <a:latin typeface="Arial Narrow" panose="020B0606020202030204" pitchFamily="34" charset="0"/>
              </a:rPr>
              <a:t>ishlov</a:t>
            </a:r>
            <a:r>
              <a:rPr lang="en-US" sz="2500" dirty="0">
                <a:latin typeface="Arial Narrow" panose="020B0606020202030204" pitchFamily="34" charset="0"/>
              </a:rPr>
              <a:t> </a:t>
            </a:r>
            <a:r>
              <a:rPr lang="en-US" sz="2500" dirty="0" err="1">
                <a:latin typeface="Arial Narrow" panose="020B0606020202030204" pitchFamily="34" charset="0"/>
              </a:rPr>
              <a:t>berilmagan</a:t>
            </a:r>
            <a:r>
              <a:rPr lang="en-US" sz="2500" dirty="0">
                <a:latin typeface="Arial Narrow" panose="020B0606020202030204" pitchFamily="34" charset="0"/>
              </a:rPr>
              <a:t> </a:t>
            </a:r>
            <a:r>
              <a:rPr lang="en-US" sz="2500" dirty="0" err="1">
                <a:latin typeface="Arial Narrow" panose="020B0606020202030204" pitchFamily="34" charset="0"/>
              </a:rPr>
              <a:t>tuproqlarga</a:t>
            </a:r>
            <a:r>
              <a:rPr lang="en-US" sz="2500" dirty="0">
                <a:latin typeface="Arial Narrow" panose="020B0606020202030204" pitchFamily="34" charset="0"/>
              </a:rPr>
              <a:t> </a:t>
            </a:r>
            <a:r>
              <a:rPr lang="en-US" sz="2500" dirty="0" err="1">
                <a:latin typeface="Arial Narrow" panose="020B0606020202030204" pitchFamily="34" charset="0"/>
              </a:rPr>
              <a:t>nisbatan</a:t>
            </a:r>
            <a:r>
              <a:rPr lang="en-US" sz="2500" dirty="0">
                <a:latin typeface="Arial Narrow" panose="020B0606020202030204" pitchFamily="34" charset="0"/>
              </a:rPr>
              <a:t> </a:t>
            </a:r>
            <a:r>
              <a:rPr lang="en-US" sz="2500" dirty="0" err="1">
                <a:latin typeface="Arial Narrow" panose="020B0606020202030204" pitchFamily="34" charset="0"/>
              </a:rPr>
              <a:t>chigitlarning</a:t>
            </a:r>
            <a:r>
              <a:rPr lang="en-US" sz="2500" dirty="0">
                <a:latin typeface="Arial Narrow" panose="020B0606020202030204" pitchFamily="34" charset="0"/>
              </a:rPr>
              <a:t> </a:t>
            </a:r>
            <a:r>
              <a:rPr lang="en-US" sz="2500" dirty="0" err="1">
                <a:latin typeface="Arial Narrow" panose="020B0606020202030204" pitchFamily="34" charset="0"/>
              </a:rPr>
              <a:t>unuvchanligi</a:t>
            </a:r>
            <a:r>
              <a:rPr lang="en-US" sz="2500" dirty="0">
                <a:latin typeface="Arial Narrow" panose="020B0606020202030204" pitchFamily="34" charset="0"/>
              </a:rPr>
              <a:t> </a:t>
            </a:r>
            <a:r>
              <a:rPr lang="en-US" sz="2500" dirty="0" err="1">
                <a:latin typeface="Arial Narrow" panose="020B0606020202030204" pitchFamily="34" charset="0"/>
              </a:rPr>
              <a:t>Aminosid-Atonda</a:t>
            </a:r>
            <a:r>
              <a:rPr lang="en-US" sz="2500" dirty="0">
                <a:latin typeface="Arial Narrow" panose="020B0606020202030204" pitchFamily="34" charset="0"/>
              </a:rPr>
              <a:t> 9.5%, </a:t>
            </a:r>
            <a:r>
              <a:rPr lang="en-US" sz="2500" dirty="0" err="1">
                <a:latin typeface="Arial Narrow" panose="020B0606020202030204" pitchFamily="34" charset="0"/>
              </a:rPr>
              <a:t>Bioazotda</a:t>
            </a:r>
            <a:r>
              <a:rPr lang="en-US" sz="2500" dirty="0">
                <a:latin typeface="Arial Narrow" panose="020B0606020202030204" pitchFamily="34" charset="0"/>
              </a:rPr>
              <a:t> 9.8% </a:t>
            </a:r>
            <a:r>
              <a:rPr lang="en-US" sz="2500" dirty="0" err="1">
                <a:latin typeface="Arial Narrow" panose="020B0606020202030204" pitchFamily="34" charset="0"/>
              </a:rPr>
              <a:t>va</a:t>
            </a:r>
            <a:r>
              <a:rPr lang="en-US" sz="2500" dirty="0">
                <a:latin typeface="Arial Narrow" panose="020B0606020202030204" pitchFamily="34" charset="0"/>
              </a:rPr>
              <a:t> </a:t>
            </a:r>
            <a:r>
              <a:rPr lang="en-US" sz="2500" dirty="0" err="1">
                <a:latin typeface="Arial Narrow" panose="020B0606020202030204" pitchFamily="34" charset="0"/>
              </a:rPr>
              <a:t>Aminosid</a:t>
            </a:r>
            <a:r>
              <a:rPr lang="en-US" sz="2500" dirty="0">
                <a:latin typeface="Arial Narrow" panose="020B0606020202030204" pitchFamily="34" charset="0"/>
              </a:rPr>
              <a:t>-Si </a:t>
            </a:r>
            <a:r>
              <a:rPr lang="en-US" sz="2500" dirty="0" err="1">
                <a:latin typeface="Arial Narrow" panose="020B0606020202030204" pitchFamily="34" charset="0"/>
              </a:rPr>
              <a:t>preparatida</a:t>
            </a:r>
            <a:r>
              <a:rPr lang="en-US" sz="2500" dirty="0">
                <a:latin typeface="Arial Narrow" panose="020B0606020202030204" pitchFamily="34" charset="0"/>
              </a:rPr>
              <a:t> 14 % </a:t>
            </a:r>
            <a:r>
              <a:rPr lang="en-US" sz="2500" dirty="0" err="1">
                <a:latin typeface="Arial Narrow" panose="020B0606020202030204" pitchFamily="34" charset="0"/>
              </a:rPr>
              <a:t>ga</a:t>
            </a:r>
            <a:r>
              <a:rPr lang="en-US" sz="2500" dirty="0">
                <a:latin typeface="Arial Narrow" panose="020B0606020202030204" pitchFamily="34" charset="0"/>
              </a:rPr>
              <a:t> </a:t>
            </a:r>
            <a:r>
              <a:rPr lang="en-US" sz="2500" dirty="0" err="1">
                <a:latin typeface="Arial Narrow" panose="020B0606020202030204" pitchFamily="34" charset="0"/>
              </a:rPr>
              <a:t>ortgan</a:t>
            </a:r>
            <a:r>
              <a:rPr lang="en-US" sz="2500" dirty="0">
                <a:latin typeface="Arial Narrow" panose="020B0606020202030204" pitchFamily="34" charset="0"/>
              </a:rPr>
              <a:t>.</a:t>
            </a:r>
          </a:p>
          <a:p>
            <a:pPr marL="342900" indent="-342900">
              <a:buFont typeface="Wingdings" panose="05000000000000000000" pitchFamily="2" charset="2"/>
              <a:buChar char="Ø"/>
            </a:pPr>
            <a:r>
              <a:rPr lang="en-US" sz="2500" dirty="0" err="1">
                <a:latin typeface="Arial Narrow" panose="020B0606020202030204" pitchFamily="34" charset="0"/>
              </a:rPr>
              <a:t>Preparatlar</a:t>
            </a:r>
            <a:r>
              <a:rPr lang="en-US" sz="2500" dirty="0">
                <a:latin typeface="Arial Narrow" panose="020B0606020202030204" pitchFamily="34" charset="0"/>
              </a:rPr>
              <a:t> </a:t>
            </a:r>
            <a:r>
              <a:rPr lang="en-US" sz="2500" dirty="0" err="1">
                <a:latin typeface="Arial Narrow" panose="020B0606020202030204" pitchFamily="34" charset="0"/>
              </a:rPr>
              <a:t>qo‘llanilmagan</a:t>
            </a:r>
            <a:r>
              <a:rPr lang="en-US" sz="2500" dirty="0">
                <a:latin typeface="Arial Narrow" panose="020B0606020202030204" pitchFamily="34" charset="0"/>
              </a:rPr>
              <a:t> </a:t>
            </a:r>
            <a:r>
              <a:rPr lang="en-US" sz="2500" dirty="0" err="1">
                <a:latin typeface="Arial Narrow" panose="020B0606020202030204" pitchFamily="34" charset="0"/>
              </a:rPr>
              <a:t>tuproqlarda</a:t>
            </a:r>
            <a:r>
              <a:rPr lang="en-US" sz="2500" dirty="0">
                <a:latin typeface="Arial Narrow" panose="020B0606020202030204" pitchFamily="34" charset="0"/>
              </a:rPr>
              <a:t> - </a:t>
            </a:r>
            <a:r>
              <a:rPr lang="en-US" sz="2500" dirty="0" err="1">
                <a:latin typeface="Arial Narrow" panose="020B0606020202030204" pitchFamily="34" charset="0"/>
              </a:rPr>
              <a:t>o‘simlik</a:t>
            </a:r>
            <a:r>
              <a:rPr lang="en-US" sz="2500" dirty="0">
                <a:latin typeface="Arial Narrow" panose="020B0606020202030204" pitchFamily="34" charset="0"/>
              </a:rPr>
              <a:t> </a:t>
            </a:r>
            <a:r>
              <a:rPr lang="en-US" sz="2500" dirty="0" err="1">
                <a:latin typeface="Arial Narrow" panose="020B0606020202030204" pitchFamily="34" charset="0"/>
              </a:rPr>
              <a:t>balandligi</a:t>
            </a:r>
            <a:r>
              <a:rPr lang="en-US" sz="2500" dirty="0">
                <a:latin typeface="Arial Narrow" panose="020B0606020202030204" pitchFamily="34" charset="0"/>
              </a:rPr>
              <a:t> 13-14 </a:t>
            </a:r>
            <a:r>
              <a:rPr lang="en-US" sz="2500" dirty="0" err="1">
                <a:latin typeface="Arial Narrow" panose="020B0606020202030204" pitchFamily="34" charset="0"/>
              </a:rPr>
              <a:t>sm</a:t>
            </a:r>
            <a:r>
              <a:rPr lang="en-US" sz="2500" dirty="0">
                <a:latin typeface="Arial Narrow" panose="020B0606020202030204" pitchFamily="34" charset="0"/>
              </a:rPr>
              <a:t>, </a:t>
            </a:r>
            <a:r>
              <a:rPr lang="en-US" sz="2500" dirty="0" err="1">
                <a:latin typeface="Arial Narrow" panose="020B0606020202030204" pitchFamily="34" charset="0"/>
              </a:rPr>
              <a:t>ildiz</a:t>
            </a:r>
            <a:r>
              <a:rPr lang="en-US" sz="2500" dirty="0">
                <a:latin typeface="Arial Narrow" panose="020B0606020202030204" pitchFamily="34" charset="0"/>
              </a:rPr>
              <a:t> </a:t>
            </a:r>
            <a:r>
              <a:rPr lang="en-US" sz="2500" dirty="0" err="1">
                <a:latin typeface="Arial Narrow" panose="020B0606020202030204" pitchFamily="34" charset="0"/>
              </a:rPr>
              <a:t>uzunligi</a:t>
            </a:r>
            <a:r>
              <a:rPr lang="en-US" sz="2500" dirty="0">
                <a:latin typeface="Arial Narrow" panose="020B0606020202030204" pitchFamily="34" charset="0"/>
              </a:rPr>
              <a:t> 6-7 </a:t>
            </a:r>
            <a:r>
              <a:rPr lang="en-US" sz="2500" dirty="0" err="1">
                <a:latin typeface="Arial Narrow" panose="020B0606020202030204" pitchFamily="34" charset="0"/>
              </a:rPr>
              <a:t>sm</a:t>
            </a:r>
            <a:r>
              <a:rPr lang="en-US" sz="2500" dirty="0">
                <a:latin typeface="Arial Narrow" panose="020B0606020202030204" pitchFamily="34" charset="0"/>
              </a:rPr>
              <a:t>, </a:t>
            </a:r>
            <a:r>
              <a:rPr lang="en-US" sz="2500" dirty="0" err="1">
                <a:latin typeface="Arial Narrow" panose="020B0606020202030204" pitchFamily="34" charset="0"/>
              </a:rPr>
              <a:t>ildiz</a:t>
            </a:r>
            <a:r>
              <a:rPr lang="en-US" sz="2500" dirty="0">
                <a:latin typeface="Arial Narrow" panose="020B0606020202030204" pitchFamily="34" charset="0"/>
              </a:rPr>
              <a:t> </a:t>
            </a:r>
            <a:r>
              <a:rPr lang="en-US" sz="2500" dirty="0" err="1">
                <a:latin typeface="Arial Narrow" panose="020B0606020202030204" pitchFamily="34" charset="0"/>
              </a:rPr>
              <a:t>nimjon</a:t>
            </a:r>
            <a:r>
              <a:rPr lang="en-US" sz="2500" dirty="0">
                <a:latin typeface="Arial Narrow" panose="020B0606020202030204" pitchFamily="34" charset="0"/>
              </a:rPr>
              <a:t> </a:t>
            </a:r>
            <a:r>
              <a:rPr lang="en-US" sz="2500" dirty="0" err="1">
                <a:latin typeface="Arial Narrow" panose="020B0606020202030204" pitchFamily="34" charset="0"/>
              </a:rPr>
              <a:t>va</a:t>
            </a:r>
            <a:r>
              <a:rPr lang="en-US" sz="2500" dirty="0">
                <a:latin typeface="Arial Narrow" panose="020B0606020202030204" pitchFamily="34" charset="0"/>
              </a:rPr>
              <a:t> </a:t>
            </a:r>
            <a:r>
              <a:rPr lang="en-US" sz="2500" dirty="0" err="1">
                <a:latin typeface="Arial Narrow" panose="020B0606020202030204" pitchFamily="34" charset="0"/>
              </a:rPr>
              <a:t>ildiz</a:t>
            </a:r>
            <a:r>
              <a:rPr lang="en-US" sz="2500" dirty="0">
                <a:latin typeface="Arial Narrow" panose="020B0606020202030204" pitchFamily="34" charset="0"/>
              </a:rPr>
              <a:t> </a:t>
            </a:r>
            <a:r>
              <a:rPr lang="en-US" sz="2500" dirty="0" err="1">
                <a:latin typeface="Arial Narrow" panose="020B0606020202030204" pitchFamily="34" charset="0"/>
              </a:rPr>
              <a:t>tukchalari</a:t>
            </a:r>
            <a:r>
              <a:rPr lang="en-US" sz="2500" dirty="0">
                <a:latin typeface="Arial Narrow" panose="020B0606020202030204" pitchFamily="34" charset="0"/>
              </a:rPr>
              <a:t> </a:t>
            </a:r>
            <a:r>
              <a:rPr lang="en-US" sz="2500" dirty="0" err="1">
                <a:latin typeface="Arial Narrow" panose="020B0606020202030204" pitchFamily="34" charset="0"/>
              </a:rPr>
              <a:t>yaxshi</a:t>
            </a:r>
            <a:r>
              <a:rPr lang="en-US" sz="2500" dirty="0">
                <a:latin typeface="Arial Narrow" panose="020B0606020202030204" pitchFamily="34" charset="0"/>
              </a:rPr>
              <a:t> </a:t>
            </a:r>
            <a:r>
              <a:rPr lang="en-US" sz="2500" dirty="0" err="1">
                <a:latin typeface="Arial Narrow" panose="020B0606020202030204" pitchFamily="34" charset="0"/>
              </a:rPr>
              <a:t>shakllanmagan</a:t>
            </a:r>
            <a:r>
              <a:rPr lang="en-US" sz="2500" dirty="0">
                <a:latin typeface="Arial Narrow" panose="020B0606020202030204" pitchFamily="34" charset="0"/>
              </a:rPr>
              <a:t>. </a:t>
            </a:r>
            <a:r>
              <a:rPr lang="en-US" sz="2500" dirty="0" err="1">
                <a:latin typeface="Arial Narrow" panose="020B0606020202030204" pitchFamily="34" charset="0"/>
              </a:rPr>
              <a:t>Poya</a:t>
            </a:r>
            <a:r>
              <a:rPr lang="en-US" sz="2500" dirty="0">
                <a:latin typeface="Arial Narrow" panose="020B0606020202030204" pitchFamily="34" charset="0"/>
              </a:rPr>
              <a:t> </a:t>
            </a:r>
            <a:r>
              <a:rPr lang="en-US" sz="2500" dirty="0" err="1">
                <a:latin typeface="Arial Narrow" panose="020B0606020202030204" pitchFamily="34" charset="0"/>
              </a:rPr>
              <a:t>rivojlanishi</a:t>
            </a:r>
            <a:r>
              <a:rPr lang="en-US" sz="2500" dirty="0">
                <a:latin typeface="Arial Narrow" panose="020B0606020202030204" pitchFamily="34" charset="0"/>
              </a:rPr>
              <a:t> </a:t>
            </a:r>
            <a:r>
              <a:rPr lang="en-US" sz="2500" dirty="0" err="1">
                <a:latin typeface="Arial Narrow" panose="020B0606020202030204" pitchFamily="34" charset="0"/>
              </a:rPr>
              <a:t>sekin</a:t>
            </a:r>
            <a:r>
              <a:rPr lang="en-US" sz="2500" dirty="0">
                <a:latin typeface="Arial Narrow" panose="020B0606020202030204" pitchFamily="34" charset="0"/>
              </a:rPr>
              <a:t> </a:t>
            </a:r>
            <a:r>
              <a:rPr lang="en-US" sz="2500" dirty="0" err="1">
                <a:latin typeface="Arial Narrow" panose="020B0606020202030204" pitchFamily="34" charset="0"/>
              </a:rPr>
              <a:t>va</a:t>
            </a:r>
            <a:r>
              <a:rPr lang="en-US" sz="2500" dirty="0">
                <a:latin typeface="Arial Narrow" panose="020B0606020202030204" pitchFamily="34" charset="0"/>
              </a:rPr>
              <a:t> </a:t>
            </a:r>
            <a:r>
              <a:rPr lang="en-US" sz="2500" dirty="0" err="1">
                <a:latin typeface="Arial Narrow" panose="020B0606020202030204" pitchFamily="34" charset="0"/>
              </a:rPr>
              <a:t>nimjon</a:t>
            </a:r>
            <a:r>
              <a:rPr lang="en-US" sz="2500" dirty="0">
                <a:latin typeface="Arial Narrow" panose="020B0606020202030204" pitchFamily="34" charset="0"/>
              </a:rPr>
              <a:t>, </a:t>
            </a:r>
            <a:r>
              <a:rPr lang="en-US" sz="2500" dirty="0" err="1">
                <a:latin typeface="Arial Narrow" panose="020B0606020202030204" pitchFamily="34" charset="0"/>
              </a:rPr>
              <a:t>barglari</a:t>
            </a:r>
            <a:r>
              <a:rPr lang="en-US" sz="2500" dirty="0">
                <a:latin typeface="Arial Narrow" panose="020B0606020202030204" pitchFamily="34" charset="0"/>
              </a:rPr>
              <a:t> </a:t>
            </a:r>
            <a:r>
              <a:rPr lang="en-US" sz="2500" dirty="0" err="1">
                <a:latin typeface="Arial Narrow" panose="020B0606020202030204" pitchFamily="34" charset="0"/>
              </a:rPr>
              <a:t>nozik</a:t>
            </a:r>
            <a:r>
              <a:rPr lang="en-US" sz="2500" dirty="0">
                <a:latin typeface="Arial Narrow" panose="020B0606020202030204" pitchFamily="34" charset="0"/>
              </a:rPr>
              <a:t>.</a:t>
            </a:r>
          </a:p>
          <a:p>
            <a:pPr marL="342900" indent="-342900">
              <a:buFont typeface="Wingdings" panose="05000000000000000000" pitchFamily="2" charset="2"/>
              <a:buChar char="Ø"/>
            </a:pPr>
            <a:r>
              <a:rPr lang="en-US" sz="2500" dirty="0" err="1">
                <a:latin typeface="Arial Narrow" panose="020B0606020202030204" pitchFamily="34" charset="0"/>
              </a:rPr>
              <a:t>Aminosid</a:t>
            </a:r>
            <a:r>
              <a:rPr lang="en-US" sz="2500" dirty="0">
                <a:latin typeface="Arial Narrow" panose="020B0606020202030204" pitchFamily="34" charset="0"/>
              </a:rPr>
              <a:t>-Aton - </a:t>
            </a:r>
            <a:r>
              <a:rPr lang="en-US" sz="2500" dirty="0" err="1">
                <a:latin typeface="Arial Narrow" panose="020B0606020202030204" pitchFamily="34" charset="0"/>
              </a:rPr>
              <a:t>o‘simlik</a:t>
            </a:r>
            <a:r>
              <a:rPr lang="en-US" sz="2500" dirty="0">
                <a:latin typeface="Arial Narrow" panose="020B0606020202030204" pitchFamily="34" charset="0"/>
              </a:rPr>
              <a:t> </a:t>
            </a:r>
            <a:r>
              <a:rPr lang="en-US" sz="2500" dirty="0" err="1">
                <a:latin typeface="Arial Narrow" panose="020B0606020202030204" pitchFamily="34" charset="0"/>
              </a:rPr>
              <a:t>balandligi</a:t>
            </a:r>
            <a:r>
              <a:rPr lang="en-US" sz="2500" dirty="0">
                <a:latin typeface="Arial Narrow" panose="020B0606020202030204" pitchFamily="34" charset="0"/>
              </a:rPr>
              <a:t> 18-22 </a:t>
            </a:r>
            <a:r>
              <a:rPr lang="en-US" sz="2500" dirty="0" err="1">
                <a:latin typeface="Arial Narrow" panose="020B0606020202030204" pitchFamily="34" charset="0"/>
              </a:rPr>
              <a:t>sm</a:t>
            </a:r>
            <a:r>
              <a:rPr lang="en-US" sz="2500" dirty="0">
                <a:latin typeface="Arial Narrow" panose="020B0606020202030204" pitchFamily="34" charset="0"/>
              </a:rPr>
              <a:t>, </a:t>
            </a:r>
            <a:r>
              <a:rPr lang="en-US" sz="2500" dirty="0" err="1">
                <a:latin typeface="Arial Narrow" panose="020B0606020202030204" pitchFamily="34" charset="0"/>
              </a:rPr>
              <a:t>ildiz</a:t>
            </a:r>
            <a:r>
              <a:rPr lang="en-US" sz="2500" dirty="0">
                <a:latin typeface="Arial Narrow" panose="020B0606020202030204" pitchFamily="34" charset="0"/>
              </a:rPr>
              <a:t> </a:t>
            </a:r>
            <a:r>
              <a:rPr lang="en-US" sz="2500" dirty="0" err="1">
                <a:latin typeface="Arial Narrow" panose="020B0606020202030204" pitchFamily="34" charset="0"/>
              </a:rPr>
              <a:t>uzunligi</a:t>
            </a:r>
            <a:r>
              <a:rPr lang="en-US" sz="2500" dirty="0">
                <a:latin typeface="Arial Narrow" panose="020B0606020202030204" pitchFamily="34" charset="0"/>
              </a:rPr>
              <a:t> 12-14 </a:t>
            </a:r>
            <a:r>
              <a:rPr lang="en-US" sz="2500" dirty="0" err="1">
                <a:latin typeface="Arial Narrow" panose="020B0606020202030204" pitchFamily="34" charset="0"/>
              </a:rPr>
              <a:t>sm</a:t>
            </a:r>
            <a:r>
              <a:rPr lang="en-US" sz="2500" dirty="0">
                <a:latin typeface="Arial Narrow" panose="020B0606020202030204" pitchFamily="34" charset="0"/>
              </a:rPr>
              <a:t>, </a:t>
            </a:r>
            <a:r>
              <a:rPr lang="en-US" sz="2500" dirty="0" err="1">
                <a:latin typeface="Arial Narrow" panose="020B0606020202030204" pitchFamily="34" charset="0"/>
              </a:rPr>
              <a:t>ildiz</a:t>
            </a:r>
            <a:r>
              <a:rPr lang="en-US" sz="2500" dirty="0">
                <a:latin typeface="Arial Narrow" panose="020B0606020202030204" pitchFamily="34" charset="0"/>
              </a:rPr>
              <a:t> </a:t>
            </a:r>
            <a:r>
              <a:rPr lang="en-US" sz="2500" dirty="0" err="1">
                <a:latin typeface="Arial Narrow" panose="020B0606020202030204" pitchFamily="34" charset="0"/>
              </a:rPr>
              <a:t>uzunligi</a:t>
            </a:r>
            <a:r>
              <a:rPr lang="en-US" sz="2500" dirty="0">
                <a:latin typeface="Arial Narrow" panose="020B0606020202030204" pitchFamily="34" charset="0"/>
              </a:rPr>
              <a:t> </a:t>
            </a:r>
            <a:r>
              <a:rPr lang="en-US" sz="2500" dirty="0" err="1">
                <a:latin typeface="Arial Narrow" panose="020B0606020202030204" pitchFamily="34" charset="0"/>
              </a:rPr>
              <a:t>va</a:t>
            </a:r>
            <a:r>
              <a:rPr lang="en-US" sz="2500" dirty="0">
                <a:latin typeface="Arial Narrow" panose="020B0606020202030204" pitchFamily="34" charset="0"/>
              </a:rPr>
              <a:t> </a:t>
            </a:r>
            <a:r>
              <a:rPr lang="en-US" sz="2500" dirty="0" err="1">
                <a:latin typeface="Arial Narrow" panose="020B0606020202030204" pitchFamily="34" charset="0"/>
              </a:rPr>
              <a:t>rivojlanishi</a:t>
            </a:r>
            <a:r>
              <a:rPr lang="en-US" sz="2500" dirty="0">
                <a:latin typeface="Arial Narrow" panose="020B0606020202030204" pitchFamily="34" charset="0"/>
              </a:rPr>
              <a:t> </a:t>
            </a:r>
            <a:r>
              <a:rPr lang="en-US" sz="2500" dirty="0" err="1">
                <a:latin typeface="Arial Narrow" panose="020B0606020202030204" pitchFamily="34" charset="0"/>
              </a:rPr>
              <a:t>o‘rta</a:t>
            </a:r>
            <a:r>
              <a:rPr lang="en-US" sz="2500" dirty="0">
                <a:latin typeface="Arial Narrow" panose="020B0606020202030204" pitchFamily="34" charset="0"/>
              </a:rPr>
              <a:t> </a:t>
            </a:r>
            <a:r>
              <a:rPr lang="en-US" sz="2500" dirty="0" err="1">
                <a:latin typeface="Arial Narrow" panose="020B0606020202030204" pitchFamily="34" charset="0"/>
              </a:rPr>
              <a:t>nimjon</a:t>
            </a:r>
            <a:r>
              <a:rPr lang="en-US" sz="2500" dirty="0">
                <a:latin typeface="Arial Narrow" panose="020B0606020202030204" pitchFamily="34" charset="0"/>
              </a:rPr>
              <a:t> </a:t>
            </a:r>
            <a:r>
              <a:rPr lang="en-US" sz="2500" dirty="0" err="1">
                <a:latin typeface="Arial Narrow" panose="020B0606020202030204" pitchFamily="34" charset="0"/>
              </a:rPr>
              <a:t>tukchalar</a:t>
            </a:r>
            <a:r>
              <a:rPr lang="en-US" sz="2500" dirty="0">
                <a:latin typeface="Arial Narrow" panose="020B0606020202030204" pitchFamily="34" charset="0"/>
              </a:rPr>
              <a:t> </a:t>
            </a:r>
            <a:r>
              <a:rPr lang="en-US" sz="2500" dirty="0" err="1">
                <a:latin typeface="Arial Narrow" panose="020B0606020202030204" pitchFamily="34" charset="0"/>
              </a:rPr>
              <a:t>kam</a:t>
            </a:r>
            <a:r>
              <a:rPr lang="en-US" sz="2500" dirty="0">
                <a:latin typeface="Arial Narrow" panose="020B0606020202030204" pitchFamily="34" charset="0"/>
              </a:rPr>
              <a:t> </a:t>
            </a:r>
            <a:r>
              <a:rPr lang="en-US" sz="2500" dirty="0" err="1">
                <a:latin typeface="Arial Narrow" panose="020B0606020202030204" pitchFamily="34" charset="0"/>
              </a:rPr>
              <a:t>shakllangan</a:t>
            </a:r>
            <a:r>
              <a:rPr lang="en-US" sz="2500" dirty="0">
                <a:latin typeface="Arial Narrow" panose="020B0606020202030204" pitchFamily="34" charset="0"/>
              </a:rPr>
              <a:t>. </a:t>
            </a:r>
            <a:r>
              <a:rPr lang="en-US" sz="2500" dirty="0" err="1">
                <a:latin typeface="Arial Narrow" panose="020B0606020202030204" pitchFamily="34" charset="0"/>
              </a:rPr>
              <a:t>Poya</a:t>
            </a:r>
            <a:r>
              <a:rPr lang="en-US" sz="2500" dirty="0">
                <a:latin typeface="Arial Narrow" panose="020B0606020202030204" pitchFamily="34" charset="0"/>
              </a:rPr>
              <a:t> </a:t>
            </a:r>
            <a:r>
              <a:rPr lang="en-US" sz="2500" dirty="0" err="1">
                <a:latin typeface="Arial Narrow" panose="020B0606020202030204" pitchFamily="34" charset="0"/>
              </a:rPr>
              <a:t>rivojlanishi</a:t>
            </a:r>
            <a:r>
              <a:rPr lang="en-US" sz="2500" dirty="0">
                <a:latin typeface="Arial Narrow" panose="020B0606020202030204" pitchFamily="34" charset="0"/>
              </a:rPr>
              <a:t> </a:t>
            </a:r>
            <a:r>
              <a:rPr lang="en-US" sz="2500" dirty="0" err="1">
                <a:latin typeface="Arial Narrow" panose="020B0606020202030204" pitchFamily="34" charset="0"/>
              </a:rPr>
              <a:t>yaxshi</a:t>
            </a:r>
            <a:r>
              <a:rPr lang="en-US" sz="2500" dirty="0">
                <a:latin typeface="Arial Narrow" panose="020B0606020202030204" pitchFamily="34" charset="0"/>
              </a:rPr>
              <a:t> </a:t>
            </a:r>
            <a:r>
              <a:rPr lang="en-US" sz="2500" dirty="0" err="1">
                <a:latin typeface="Arial Narrow" panose="020B0606020202030204" pitchFamily="34" charset="0"/>
              </a:rPr>
              <a:t>pishiq</a:t>
            </a:r>
            <a:r>
              <a:rPr lang="en-US" sz="2500" dirty="0">
                <a:latin typeface="Arial Narrow" panose="020B0606020202030204" pitchFamily="34" charset="0"/>
              </a:rPr>
              <a:t> </a:t>
            </a:r>
            <a:r>
              <a:rPr lang="en-US" sz="2500" dirty="0" err="1">
                <a:latin typeface="Arial Narrow" panose="020B0606020202030204" pitchFamily="34" charset="0"/>
              </a:rPr>
              <a:t>va</a:t>
            </a:r>
            <a:r>
              <a:rPr lang="en-US" sz="2500" dirty="0">
                <a:latin typeface="Arial Narrow" panose="020B0606020202030204" pitchFamily="34" charset="0"/>
              </a:rPr>
              <a:t> </a:t>
            </a:r>
            <a:r>
              <a:rPr lang="en-US" sz="2500" dirty="0" err="1">
                <a:latin typeface="Arial Narrow" panose="020B0606020202030204" pitchFamily="34" charset="0"/>
              </a:rPr>
              <a:t>barglari</a:t>
            </a:r>
            <a:r>
              <a:rPr lang="en-US" sz="2500" dirty="0">
                <a:latin typeface="Arial Narrow" panose="020B0606020202030204" pitchFamily="34" charset="0"/>
              </a:rPr>
              <a:t> </a:t>
            </a:r>
            <a:r>
              <a:rPr lang="en-US" sz="2500" dirty="0" err="1">
                <a:latin typeface="Arial Narrow" panose="020B0606020202030204" pitchFamily="34" charset="0"/>
              </a:rPr>
              <a:t>yaxshi</a:t>
            </a:r>
            <a:r>
              <a:rPr lang="en-US" sz="2500" dirty="0">
                <a:latin typeface="Arial Narrow" panose="020B0606020202030204" pitchFamily="34" charset="0"/>
              </a:rPr>
              <a:t> </a:t>
            </a:r>
            <a:r>
              <a:rPr lang="en-US" sz="2500" dirty="0" err="1">
                <a:latin typeface="Arial Narrow" panose="020B0606020202030204" pitchFamily="34" charset="0"/>
              </a:rPr>
              <a:t>rivojlangan</a:t>
            </a:r>
            <a:r>
              <a:rPr lang="en-US" sz="2500" dirty="0">
                <a:latin typeface="Arial Narrow" panose="020B0606020202030204" pitchFamily="34" charset="0"/>
              </a:rPr>
              <a:t>.</a:t>
            </a:r>
          </a:p>
          <a:p>
            <a:pPr marL="342900" indent="-342900">
              <a:buFont typeface="Wingdings" panose="05000000000000000000" pitchFamily="2" charset="2"/>
              <a:buChar char="Ø"/>
            </a:pPr>
            <a:r>
              <a:rPr lang="en-US" sz="2500" dirty="0" err="1">
                <a:latin typeface="Arial Narrow" panose="020B0606020202030204" pitchFamily="34" charset="0"/>
              </a:rPr>
              <a:t>Aminosid</a:t>
            </a:r>
            <a:r>
              <a:rPr lang="en-US" sz="2500" dirty="0">
                <a:latin typeface="Arial Narrow" panose="020B0606020202030204" pitchFamily="34" charset="0"/>
              </a:rPr>
              <a:t>-Si - </a:t>
            </a:r>
            <a:r>
              <a:rPr lang="en-US" sz="2500" dirty="0" err="1">
                <a:latin typeface="Arial Narrow" panose="020B0606020202030204" pitchFamily="34" charset="0"/>
              </a:rPr>
              <a:t>o‘simlik</a:t>
            </a:r>
            <a:r>
              <a:rPr lang="en-US" sz="2500" dirty="0">
                <a:latin typeface="Arial Narrow" panose="020B0606020202030204" pitchFamily="34" charset="0"/>
              </a:rPr>
              <a:t> </a:t>
            </a:r>
            <a:r>
              <a:rPr lang="en-US" sz="2500" dirty="0" err="1">
                <a:latin typeface="Arial Narrow" panose="020B0606020202030204" pitchFamily="34" charset="0"/>
              </a:rPr>
              <a:t>balandligi</a:t>
            </a:r>
            <a:r>
              <a:rPr lang="en-US" sz="2500" dirty="0">
                <a:latin typeface="Arial Narrow" panose="020B0606020202030204" pitchFamily="34" charset="0"/>
              </a:rPr>
              <a:t> 33-34 </a:t>
            </a:r>
            <a:r>
              <a:rPr lang="en-US" sz="2500" dirty="0" err="1">
                <a:latin typeface="Arial Narrow" panose="020B0606020202030204" pitchFamily="34" charset="0"/>
              </a:rPr>
              <a:t>sm</a:t>
            </a:r>
            <a:r>
              <a:rPr lang="en-US" sz="2500" dirty="0">
                <a:latin typeface="Arial Narrow" panose="020B0606020202030204" pitchFamily="34" charset="0"/>
              </a:rPr>
              <a:t>, </a:t>
            </a:r>
            <a:r>
              <a:rPr lang="en-US" sz="2500" dirty="0" err="1">
                <a:latin typeface="Arial Narrow" panose="020B0606020202030204" pitchFamily="34" charset="0"/>
              </a:rPr>
              <a:t>ildiz</a:t>
            </a:r>
            <a:r>
              <a:rPr lang="en-US" sz="2500" dirty="0">
                <a:latin typeface="Arial Narrow" panose="020B0606020202030204" pitchFamily="34" charset="0"/>
              </a:rPr>
              <a:t> </a:t>
            </a:r>
            <a:r>
              <a:rPr lang="en-US" sz="2500" dirty="0" err="1">
                <a:latin typeface="Arial Narrow" panose="020B0606020202030204" pitchFamily="34" charset="0"/>
              </a:rPr>
              <a:t>uzunligi</a:t>
            </a:r>
            <a:r>
              <a:rPr lang="en-US" sz="2500" dirty="0">
                <a:latin typeface="Arial Narrow" panose="020B0606020202030204" pitchFamily="34" charset="0"/>
              </a:rPr>
              <a:t> 15-17 </a:t>
            </a:r>
            <a:r>
              <a:rPr lang="en-US" sz="2500" dirty="0" err="1">
                <a:latin typeface="Arial Narrow" panose="020B0606020202030204" pitchFamily="34" charset="0"/>
              </a:rPr>
              <a:t>sm</a:t>
            </a:r>
            <a:r>
              <a:rPr lang="en-US" sz="2500" dirty="0">
                <a:latin typeface="Arial Narrow" panose="020B0606020202030204" pitchFamily="34" charset="0"/>
              </a:rPr>
              <a:t>, </a:t>
            </a:r>
            <a:r>
              <a:rPr lang="en-US" sz="2500" dirty="0" err="1">
                <a:latin typeface="Arial Narrow" panose="020B0606020202030204" pitchFamily="34" charset="0"/>
              </a:rPr>
              <a:t>ildiz</a:t>
            </a:r>
            <a:r>
              <a:rPr lang="en-US" sz="2500" dirty="0">
                <a:latin typeface="Arial Narrow" panose="020B0606020202030204" pitchFamily="34" charset="0"/>
              </a:rPr>
              <a:t> </a:t>
            </a:r>
            <a:r>
              <a:rPr lang="en-US" sz="2500" dirty="0" err="1">
                <a:latin typeface="Arial Narrow" panose="020B0606020202030204" pitchFamily="34" charset="0"/>
              </a:rPr>
              <a:t>tizimi</a:t>
            </a:r>
            <a:r>
              <a:rPr lang="en-US" sz="2500" dirty="0">
                <a:latin typeface="Arial Narrow" panose="020B0606020202030204" pitchFamily="34" charset="0"/>
              </a:rPr>
              <a:t> </a:t>
            </a:r>
            <a:r>
              <a:rPr lang="en-US" sz="2500" dirty="0" err="1">
                <a:latin typeface="Arial Narrow" panose="020B0606020202030204" pitchFamily="34" charset="0"/>
              </a:rPr>
              <a:t>juda</a:t>
            </a:r>
            <a:r>
              <a:rPr lang="en-US" sz="2500" dirty="0">
                <a:latin typeface="Arial Narrow" panose="020B0606020202030204" pitchFamily="34" charset="0"/>
              </a:rPr>
              <a:t> </a:t>
            </a:r>
            <a:r>
              <a:rPr lang="en-US" sz="2500" dirty="0" err="1">
                <a:latin typeface="Arial Narrow" panose="020B0606020202030204" pitchFamily="34" charset="0"/>
              </a:rPr>
              <a:t>yaxshi</a:t>
            </a:r>
            <a:r>
              <a:rPr lang="en-US" sz="2500" dirty="0">
                <a:latin typeface="Arial Narrow" panose="020B0606020202030204" pitchFamily="34" charset="0"/>
              </a:rPr>
              <a:t> </a:t>
            </a:r>
            <a:r>
              <a:rPr lang="en-US" sz="2500" dirty="0" err="1">
                <a:latin typeface="Arial Narrow" panose="020B0606020202030204" pitchFamily="34" charset="0"/>
              </a:rPr>
              <a:t>rivojlangan</a:t>
            </a:r>
            <a:r>
              <a:rPr lang="en-US" sz="2500" dirty="0">
                <a:latin typeface="Arial Narrow" panose="020B0606020202030204" pitchFamily="34" charset="0"/>
              </a:rPr>
              <a:t>, </a:t>
            </a:r>
            <a:r>
              <a:rPr lang="en-US" sz="2500" dirty="0" err="1">
                <a:latin typeface="Arial Narrow" panose="020B0606020202030204" pitchFamily="34" charset="0"/>
              </a:rPr>
              <a:t>pishiq</a:t>
            </a:r>
            <a:r>
              <a:rPr lang="en-US" sz="2500" dirty="0">
                <a:latin typeface="Arial Narrow" panose="020B0606020202030204" pitchFamily="34" charset="0"/>
              </a:rPr>
              <a:t> </a:t>
            </a:r>
            <a:r>
              <a:rPr lang="en-US" sz="2500" dirty="0" err="1">
                <a:latin typeface="Arial Narrow" panose="020B0606020202030204" pitchFamily="34" charset="0"/>
              </a:rPr>
              <a:t>va</a:t>
            </a:r>
            <a:r>
              <a:rPr lang="en-US" sz="2500" dirty="0">
                <a:latin typeface="Arial Narrow" panose="020B0606020202030204" pitchFamily="34" charset="0"/>
              </a:rPr>
              <a:t> </a:t>
            </a:r>
            <a:r>
              <a:rPr lang="en-US" sz="2500" dirty="0" err="1">
                <a:latin typeface="Arial Narrow" panose="020B0606020202030204" pitchFamily="34" charset="0"/>
              </a:rPr>
              <a:t>tukchalar</a:t>
            </a:r>
            <a:r>
              <a:rPr lang="en-US" sz="2500" dirty="0">
                <a:latin typeface="Arial Narrow" panose="020B0606020202030204" pitchFamily="34" charset="0"/>
              </a:rPr>
              <a:t> bilan </a:t>
            </a:r>
            <a:r>
              <a:rPr lang="en-US" sz="2500" dirty="0" err="1">
                <a:latin typeface="Arial Narrow" panose="020B0606020202030204" pitchFamily="34" charset="0"/>
              </a:rPr>
              <a:t>yaxshi</a:t>
            </a:r>
            <a:r>
              <a:rPr lang="en-US" sz="2500" dirty="0">
                <a:latin typeface="Arial Narrow" panose="020B0606020202030204" pitchFamily="34" charset="0"/>
              </a:rPr>
              <a:t> </a:t>
            </a:r>
            <a:r>
              <a:rPr lang="en-US" sz="2500" dirty="0" err="1">
                <a:latin typeface="Arial Narrow" panose="020B0606020202030204" pitchFamily="34" charset="0"/>
              </a:rPr>
              <a:t>ta’minlangan</a:t>
            </a:r>
            <a:r>
              <a:rPr lang="en-US" sz="2500" dirty="0">
                <a:latin typeface="Arial Narrow" panose="020B0606020202030204" pitchFamily="34" charset="0"/>
              </a:rPr>
              <a:t>. </a:t>
            </a:r>
            <a:r>
              <a:rPr lang="en-US" sz="2500" dirty="0" err="1">
                <a:latin typeface="Arial Narrow" panose="020B0606020202030204" pitchFamily="34" charset="0"/>
              </a:rPr>
              <a:t>Poya</a:t>
            </a:r>
            <a:r>
              <a:rPr lang="en-US" sz="2500" dirty="0">
                <a:latin typeface="Arial Narrow" panose="020B0606020202030204" pitchFamily="34" charset="0"/>
              </a:rPr>
              <a:t> </a:t>
            </a:r>
            <a:r>
              <a:rPr lang="en-US" sz="2500" dirty="0" err="1">
                <a:latin typeface="Arial Narrow" panose="020B0606020202030204" pitchFamily="34" charset="0"/>
              </a:rPr>
              <a:t>tekis</a:t>
            </a:r>
            <a:r>
              <a:rPr lang="en-US" sz="2500" dirty="0">
                <a:latin typeface="Arial Narrow" panose="020B0606020202030204" pitchFamily="34" charset="0"/>
              </a:rPr>
              <a:t> </a:t>
            </a:r>
            <a:r>
              <a:rPr lang="en-US" sz="2500" dirty="0" err="1">
                <a:latin typeface="Arial Narrow" panose="020B0606020202030204" pitchFamily="34" charset="0"/>
              </a:rPr>
              <a:t>va</a:t>
            </a:r>
            <a:r>
              <a:rPr lang="en-US" sz="2500" dirty="0">
                <a:latin typeface="Arial Narrow" panose="020B0606020202030204" pitchFamily="34" charset="0"/>
              </a:rPr>
              <a:t> </a:t>
            </a:r>
            <a:r>
              <a:rPr lang="en-US" sz="2500" dirty="0" err="1">
                <a:latin typeface="Arial Narrow" panose="020B0606020202030204" pitchFamily="34" charset="0"/>
              </a:rPr>
              <a:t>yog‘on</a:t>
            </a:r>
            <a:r>
              <a:rPr lang="en-US" sz="2500" dirty="0">
                <a:latin typeface="Arial Narrow" panose="020B0606020202030204" pitchFamily="34" charset="0"/>
              </a:rPr>
              <a:t>, </a:t>
            </a:r>
            <a:r>
              <a:rPr lang="en-US" sz="2500" dirty="0" err="1">
                <a:latin typeface="Arial Narrow" panose="020B0606020202030204" pitchFamily="34" charset="0"/>
              </a:rPr>
              <a:t>barglari</a:t>
            </a:r>
            <a:r>
              <a:rPr lang="en-US" sz="2500" dirty="0">
                <a:latin typeface="Arial Narrow" panose="020B0606020202030204" pitchFamily="34" charset="0"/>
              </a:rPr>
              <a:t> </a:t>
            </a:r>
            <a:r>
              <a:rPr lang="en-US" sz="2500" dirty="0" err="1">
                <a:latin typeface="Arial Narrow" panose="020B0606020202030204" pitchFamily="34" charset="0"/>
              </a:rPr>
              <a:t>yaxshi</a:t>
            </a:r>
            <a:r>
              <a:rPr lang="en-US" sz="2500" dirty="0">
                <a:latin typeface="Arial Narrow" panose="020B0606020202030204" pitchFamily="34" charset="0"/>
              </a:rPr>
              <a:t> </a:t>
            </a:r>
            <a:r>
              <a:rPr lang="en-US" sz="2500" dirty="0" err="1">
                <a:latin typeface="Arial Narrow" panose="020B0606020202030204" pitchFamily="34" charset="0"/>
              </a:rPr>
              <a:t>tomirlangan</a:t>
            </a:r>
            <a:r>
              <a:rPr lang="en-US" sz="2500" dirty="0">
                <a:latin typeface="Arial Narrow" panose="020B0606020202030204" pitchFamily="34" charset="0"/>
              </a:rPr>
              <a:t> </a:t>
            </a:r>
            <a:r>
              <a:rPr lang="en-US" sz="2500" dirty="0" err="1">
                <a:latin typeface="Arial Narrow" panose="020B0606020202030204" pitchFamily="34" charset="0"/>
              </a:rPr>
              <a:t>va</a:t>
            </a:r>
            <a:r>
              <a:rPr lang="en-US" sz="2500" dirty="0">
                <a:latin typeface="Arial Narrow" panose="020B0606020202030204" pitchFamily="34" charset="0"/>
              </a:rPr>
              <a:t> </a:t>
            </a:r>
            <a:r>
              <a:rPr lang="en-US" sz="2500" dirty="0" err="1">
                <a:latin typeface="Arial Narrow" panose="020B0606020202030204" pitchFamily="34" charset="0"/>
              </a:rPr>
              <a:t>keng</a:t>
            </a:r>
            <a:r>
              <a:rPr lang="en-US" sz="2500" dirty="0">
                <a:latin typeface="Arial Narrow" panose="020B0606020202030204" pitchFamily="34" charset="0"/>
              </a:rPr>
              <a:t> </a:t>
            </a:r>
            <a:r>
              <a:rPr lang="en-US" sz="2500" dirty="0" err="1">
                <a:latin typeface="Arial Narrow" panose="020B0606020202030204" pitchFamily="34" charset="0"/>
              </a:rPr>
              <a:t>yoyilgan</a:t>
            </a:r>
            <a:r>
              <a:rPr lang="en-US" sz="2500" dirty="0">
                <a:latin typeface="Arial Narrow" panose="020B0606020202030204" pitchFamily="34" charset="0"/>
              </a:rPr>
              <a:t> </a:t>
            </a:r>
            <a:r>
              <a:rPr lang="en-US" sz="2500" dirty="0" err="1">
                <a:latin typeface="Arial Narrow" panose="020B0606020202030204" pitchFamily="34" charset="0"/>
              </a:rPr>
              <a:t>ko‘rinishda</a:t>
            </a:r>
            <a:r>
              <a:rPr lang="en-US" sz="2500" dirty="0">
                <a:latin typeface="Arial Narrow" panose="020B0606020202030204" pitchFamily="34" charset="0"/>
              </a:rPr>
              <a:t>. </a:t>
            </a:r>
            <a:r>
              <a:rPr lang="en-US" sz="2500" dirty="0" err="1">
                <a:latin typeface="Arial Narrow" panose="020B0606020202030204" pitchFamily="34" charset="0"/>
              </a:rPr>
              <a:t>O‘simlik</a:t>
            </a:r>
            <a:r>
              <a:rPr lang="en-US" sz="2500" dirty="0">
                <a:latin typeface="Arial Narrow" panose="020B0606020202030204" pitchFamily="34" charset="0"/>
              </a:rPr>
              <a:t> </a:t>
            </a:r>
            <a:r>
              <a:rPr lang="en-US" sz="2500" dirty="0" err="1">
                <a:latin typeface="Arial Narrow" panose="020B0606020202030204" pitchFamily="34" charset="0"/>
              </a:rPr>
              <a:t>yaxshi</a:t>
            </a:r>
            <a:r>
              <a:rPr lang="en-US" sz="2500" dirty="0">
                <a:latin typeface="Arial Narrow" panose="020B0606020202030204" pitchFamily="34" charset="0"/>
              </a:rPr>
              <a:t> </a:t>
            </a:r>
            <a:r>
              <a:rPr lang="en-US" sz="2500" dirty="0" err="1">
                <a:latin typeface="Arial Narrow" panose="020B0606020202030204" pitchFamily="34" charset="0"/>
              </a:rPr>
              <a:t>holatda</a:t>
            </a:r>
            <a:r>
              <a:rPr lang="en-US" sz="2500" dirty="0">
                <a:latin typeface="Arial Narrow" panose="020B0606020202030204" pitchFamily="34" charset="0"/>
              </a:rPr>
              <a:t> </a:t>
            </a:r>
            <a:r>
              <a:rPr lang="en-US" sz="2500" dirty="0" err="1">
                <a:latin typeface="Arial Narrow" panose="020B0606020202030204" pitchFamily="34" charset="0"/>
              </a:rPr>
              <a:t>o‘sganligi</a:t>
            </a:r>
            <a:r>
              <a:rPr lang="en-US" sz="2500" dirty="0">
                <a:latin typeface="Arial Narrow" panose="020B0606020202030204" pitchFamily="34" charset="0"/>
              </a:rPr>
              <a:t> </a:t>
            </a:r>
            <a:r>
              <a:rPr lang="en-US" sz="2500" dirty="0" err="1">
                <a:latin typeface="Arial Narrow" panose="020B0606020202030204" pitchFamily="34" charset="0"/>
              </a:rPr>
              <a:t>kuzatildi</a:t>
            </a:r>
            <a:r>
              <a:rPr lang="en-US" sz="2500" dirty="0">
                <a:latin typeface="Arial Narrow" panose="020B0606020202030204" pitchFamily="34" charset="0"/>
              </a:rPr>
              <a:t>.</a:t>
            </a:r>
          </a:p>
          <a:p>
            <a:pPr marL="342900" indent="-342900">
              <a:buFont typeface="Wingdings" panose="05000000000000000000" pitchFamily="2" charset="2"/>
              <a:buChar char="Ø"/>
            </a:pPr>
            <a:r>
              <a:rPr lang="en-US" sz="2500" dirty="0" err="1">
                <a:latin typeface="Arial Narrow" panose="020B0606020202030204" pitchFamily="34" charset="0"/>
              </a:rPr>
              <a:t>Bioazot</a:t>
            </a:r>
            <a:r>
              <a:rPr lang="en-US" sz="2500" dirty="0">
                <a:latin typeface="Arial Narrow" panose="020B0606020202030204" pitchFamily="34" charset="0"/>
              </a:rPr>
              <a:t> - </a:t>
            </a:r>
            <a:r>
              <a:rPr lang="en-US" sz="2500" dirty="0" err="1">
                <a:latin typeface="Arial Narrow" panose="020B0606020202030204" pitchFamily="34" charset="0"/>
              </a:rPr>
              <a:t>o‘simlik</a:t>
            </a:r>
            <a:r>
              <a:rPr lang="en-US" sz="2500" dirty="0">
                <a:latin typeface="Arial Narrow" panose="020B0606020202030204" pitchFamily="34" charset="0"/>
              </a:rPr>
              <a:t> </a:t>
            </a:r>
            <a:r>
              <a:rPr lang="en-US" sz="2500" dirty="0" err="1">
                <a:latin typeface="Arial Narrow" panose="020B0606020202030204" pitchFamily="34" charset="0"/>
              </a:rPr>
              <a:t>balandligi</a:t>
            </a:r>
            <a:r>
              <a:rPr lang="en-US" sz="2500" dirty="0">
                <a:latin typeface="Arial Narrow" panose="020B0606020202030204" pitchFamily="34" charset="0"/>
              </a:rPr>
              <a:t> 17-20 </a:t>
            </a:r>
            <a:r>
              <a:rPr lang="en-US" sz="2500" dirty="0" err="1">
                <a:latin typeface="Arial Narrow" panose="020B0606020202030204" pitchFamily="34" charset="0"/>
              </a:rPr>
              <a:t>sm</a:t>
            </a:r>
            <a:r>
              <a:rPr lang="en-US" sz="2500" dirty="0">
                <a:latin typeface="Arial Narrow" panose="020B0606020202030204" pitchFamily="34" charset="0"/>
              </a:rPr>
              <a:t>, </a:t>
            </a:r>
            <a:r>
              <a:rPr lang="en-US" sz="2500" dirty="0" err="1">
                <a:latin typeface="Arial Narrow" panose="020B0606020202030204" pitchFamily="34" charset="0"/>
              </a:rPr>
              <a:t>ildiz</a:t>
            </a:r>
            <a:r>
              <a:rPr lang="en-US" sz="2500" dirty="0">
                <a:latin typeface="Arial Narrow" panose="020B0606020202030204" pitchFamily="34" charset="0"/>
              </a:rPr>
              <a:t> </a:t>
            </a:r>
            <a:r>
              <a:rPr lang="en-US" sz="2500" dirty="0" err="1">
                <a:latin typeface="Arial Narrow" panose="020B0606020202030204" pitchFamily="34" charset="0"/>
              </a:rPr>
              <a:t>uzunligi</a:t>
            </a:r>
            <a:r>
              <a:rPr lang="en-US" sz="2500" dirty="0">
                <a:latin typeface="Arial Narrow" panose="020B0606020202030204" pitchFamily="34" charset="0"/>
              </a:rPr>
              <a:t> 13-15 </a:t>
            </a:r>
            <a:r>
              <a:rPr lang="en-US" sz="2500" dirty="0" err="1">
                <a:latin typeface="Arial Narrow" panose="020B0606020202030204" pitchFamily="34" charset="0"/>
              </a:rPr>
              <a:t>sm</a:t>
            </a:r>
            <a:r>
              <a:rPr lang="en-US" sz="2500" dirty="0">
                <a:latin typeface="Arial Narrow" panose="020B0606020202030204" pitchFamily="34" charset="0"/>
              </a:rPr>
              <a:t>, </a:t>
            </a:r>
            <a:r>
              <a:rPr lang="en-US" sz="2500" dirty="0" err="1">
                <a:latin typeface="Arial Narrow" panose="020B0606020202030204" pitchFamily="34" charset="0"/>
              </a:rPr>
              <a:t>o‘simlik</a:t>
            </a:r>
            <a:r>
              <a:rPr lang="en-US" sz="2500" dirty="0">
                <a:latin typeface="Arial Narrow" panose="020B0606020202030204" pitchFamily="34" charset="0"/>
              </a:rPr>
              <a:t> </a:t>
            </a:r>
            <a:r>
              <a:rPr lang="en-US" sz="2500" dirty="0" err="1">
                <a:latin typeface="Arial Narrow" panose="020B0606020202030204" pitchFamily="34" charset="0"/>
              </a:rPr>
              <a:t>bo‘yi</a:t>
            </a:r>
            <a:r>
              <a:rPr lang="en-US" sz="2500" dirty="0">
                <a:latin typeface="Arial Narrow" panose="020B0606020202030204" pitchFamily="34" charset="0"/>
              </a:rPr>
              <a:t> </a:t>
            </a:r>
            <a:r>
              <a:rPr lang="en-US" sz="2500" dirty="0" err="1">
                <a:latin typeface="Arial Narrow" panose="020B0606020202030204" pitchFamily="34" charset="0"/>
              </a:rPr>
              <a:t>va</a:t>
            </a:r>
            <a:r>
              <a:rPr lang="en-US" sz="2500" dirty="0">
                <a:latin typeface="Arial Narrow" panose="020B0606020202030204" pitchFamily="34" charset="0"/>
              </a:rPr>
              <a:t> </a:t>
            </a:r>
            <a:r>
              <a:rPr lang="en-US" sz="2500" dirty="0" err="1">
                <a:latin typeface="Arial Narrow" panose="020B0606020202030204" pitchFamily="34" charset="0"/>
              </a:rPr>
              <a:t>ildiz</a:t>
            </a:r>
            <a:r>
              <a:rPr lang="en-US" sz="2500" dirty="0">
                <a:latin typeface="Arial Narrow" panose="020B0606020202030204" pitchFamily="34" charset="0"/>
              </a:rPr>
              <a:t> </a:t>
            </a:r>
            <a:r>
              <a:rPr lang="en-US" sz="2500" dirty="0" err="1">
                <a:latin typeface="Arial Narrow" panose="020B0606020202030204" pitchFamily="34" charset="0"/>
              </a:rPr>
              <a:t>uzunligi</a:t>
            </a:r>
            <a:r>
              <a:rPr lang="en-US" sz="2500" dirty="0">
                <a:latin typeface="Arial Narrow" panose="020B0606020202030204" pitchFamily="34" charset="0"/>
              </a:rPr>
              <a:t> </a:t>
            </a:r>
            <a:r>
              <a:rPr lang="en-US" sz="2500" dirty="0" err="1">
                <a:latin typeface="Arial Narrow" panose="020B0606020202030204" pitchFamily="34" charset="0"/>
              </a:rPr>
              <a:t>boshqa</a:t>
            </a:r>
            <a:r>
              <a:rPr lang="en-US" sz="2500" dirty="0">
                <a:latin typeface="Arial Narrow" panose="020B0606020202030204" pitchFamily="34" charset="0"/>
              </a:rPr>
              <a:t> </a:t>
            </a:r>
            <a:r>
              <a:rPr lang="en-US" sz="2500" dirty="0" err="1">
                <a:latin typeface="Arial Narrow" panose="020B0606020202030204" pitchFamily="34" charset="0"/>
              </a:rPr>
              <a:t>variantlarga</a:t>
            </a:r>
            <a:r>
              <a:rPr lang="en-US" sz="2500" dirty="0">
                <a:latin typeface="Arial Narrow" panose="020B0606020202030204" pitchFamily="34" charset="0"/>
              </a:rPr>
              <a:t> </a:t>
            </a:r>
            <a:r>
              <a:rPr lang="en-US" sz="2500" dirty="0" err="1">
                <a:latin typeface="Arial Narrow" panose="020B0606020202030204" pitchFamily="34" charset="0"/>
              </a:rPr>
              <a:t>nisbatan</a:t>
            </a:r>
            <a:r>
              <a:rPr lang="en-US" sz="2500" dirty="0">
                <a:latin typeface="Arial Narrow" panose="020B0606020202030204" pitchFamily="34" charset="0"/>
              </a:rPr>
              <a:t> </a:t>
            </a:r>
            <a:r>
              <a:rPr lang="en-US" sz="2500" dirty="0" err="1">
                <a:latin typeface="Arial Narrow" panose="020B0606020202030204" pitchFamily="34" charset="0"/>
              </a:rPr>
              <a:t>kaltaroq</a:t>
            </a:r>
            <a:r>
              <a:rPr lang="en-US" sz="2500" dirty="0">
                <a:latin typeface="Arial Narrow" panose="020B0606020202030204" pitchFamily="34" charset="0"/>
              </a:rPr>
              <a:t>, ammo </a:t>
            </a:r>
            <a:r>
              <a:rPr lang="en-US" sz="2500" dirty="0" err="1">
                <a:latin typeface="Arial Narrow" panose="020B0606020202030204" pitchFamily="34" charset="0"/>
              </a:rPr>
              <a:t>ildiz</a:t>
            </a:r>
            <a:r>
              <a:rPr lang="en-US" sz="2500" dirty="0">
                <a:latin typeface="Arial Narrow" panose="020B0606020202030204" pitchFamily="34" charset="0"/>
              </a:rPr>
              <a:t> </a:t>
            </a:r>
            <a:r>
              <a:rPr lang="en-US" sz="2500" dirty="0" err="1">
                <a:latin typeface="Arial Narrow" panose="020B0606020202030204" pitchFamily="34" charset="0"/>
              </a:rPr>
              <a:t>tizimi</a:t>
            </a:r>
            <a:r>
              <a:rPr lang="en-US" sz="2500" dirty="0">
                <a:latin typeface="Arial Narrow" panose="020B0606020202030204" pitchFamily="34" charset="0"/>
              </a:rPr>
              <a:t> </a:t>
            </a:r>
            <a:r>
              <a:rPr lang="en-US" sz="2500" dirty="0" err="1">
                <a:latin typeface="Arial Narrow" panose="020B0606020202030204" pitchFamily="34" charset="0"/>
              </a:rPr>
              <a:t>yaxhi</a:t>
            </a:r>
            <a:r>
              <a:rPr lang="en-US" sz="2500" dirty="0">
                <a:latin typeface="Arial Narrow" panose="020B0606020202030204" pitchFamily="34" charset="0"/>
              </a:rPr>
              <a:t> </a:t>
            </a:r>
            <a:r>
              <a:rPr lang="en-US" sz="2500" dirty="0" err="1">
                <a:latin typeface="Arial Narrow" panose="020B0606020202030204" pitchFamily="34" charset="0"/>
              </a:rPr>
              <a:t>rivojlangan</a:t>
            </a:r>
            <a:r>
              <a:rPr lang="en-US" sz="2500" dirty="0">
                <a:latin typeface="Arial Narrow" panose="020B0606020202030204" pitchFamily="34" charset="0"/>
              </a:rPr>
              <a:t>, </a:t>
            </a:r>
            <a:r>
              <a:rPr lang="en-US" sz="2500" dirty="0" err="1">
                <a:latin typeface="Arial Narrow" panose="020B0606020202030204" pitchFamily="34" charset="0"/>
              </a:rPr>
              <a:t>pishiq</a:t>
            </a:r>
            <a:r>
              <a:rPr lang="en-US" sz="2500" dirty="0">
                <a:latin typeface="Arial Narrow" panose="020B0606020202030204" pitchFamily="34" charset="0"/>
              </a:rPr>
              <a:t> </a:t>
            </a:r>
            <a:r>
              <a:rPr lang="en-US" sz="2500" dirty="0" err="1">
                <a:latin typeface="Arial Narrow" panose="020B0606020202030204" pitchFamily="34" charset="0"/>
              </a:rPr>
              <a:t>va</a:t>
            </a:r>
            <a:r>
              <a:rPr lang="en-US" sz="2500" dirty="0">
                <a:latin typeface="Arial Narrow" panose="020B0606020202030204" pitchFamily="34" charset="0"/>
              </a:rPr>
              <a:t> </a:t>
            </a:r>
            <a:r>
              <a:rPr lang="en-US" sz="2500" dirty="0" err="1">
                <a:latin typeface="Arial Narrow" panose="020B0606020202030204" pitchFamily="34" charset="0"/>
              </a:rPr>
              <a:t>tukchalar</a:t>
            </a:r>
            <a:r>
              <a:rPr lang="en-US" sz="2500" dirty="0">
                <a:latin typeface="Arial Narrow" panose="020B0606020202030204" pitchFamily="34" charset="0"/>
              </a:rPr>
              <a:t> bilan  </a:t>
            </a:r>
            <a:r>
              <a:rPr lang="en-US" sz="2500" dirty="0" err="1">
                <a:latin typeface="Arial Narrow" panose="020B0606020202030204" pitchFamily="34" charset="0"/>
              </a:rPr>
              <a:t>ta’minlangan</a:t>
            </a:r>
            <a:r>
              <a:rPr lang="en-US" sz="2500" dirty="0">
                <a:latin typeface="Arial Narrow" panose="020B0606020202030204" pitchFamily="34" charset="0"/>
              </a:rPr>
              <a:t>. </a:t>
            </a:r>
            <a:r>
              <a:rPr lang="en-US" sz="2500" dirty="0" err="1">
                <a:latin typeface="Arial Narrow" panose="020B0606020202030204" pitchFamily="34" charset="0"/>
              </a:rPr>
              <a:t>Poya</a:t>
            </a:r>
            <a:r>
              <a:rPr lang="en-US" sz="2500" dirty="0">
                <a:latin typeface="Arial Narrow" panose="020B0606020202030204" pitchFamily="34" charset="0"/>
              </a:rPr>
              <a:t> </a:t>
            </a:r>
            <a:r>
              <a:rPr lang="en-US" sz="2500" dirty="0" err="1">
                <a:latin typeface="Arial Narrow" panose="020B0606020202030204" pitchFamily="34" charset="0"/>
              </a:rPr>
              <a:t>tik</a:t>
            </a:r>
            <a:r>
              <a:rPr lang="en-US" sz="2500" dirty="0">
                <a:latin typeface="Arial Narrow" panose="020B0606020202030204" pitchFamily="34" charset="0"/>
              </a:rPr>
              <a:t> </a:t>
            </a:r>
            <a:r>
              <a:rPr lang="en-US" sz="2500" dirty="0" err="1">
                <a:latin typeface="Arial Narrow" panose="020B0606020202030204" pitchFamily="34" charset="0"/>
              </a:rPr>
              <a:t>va</a:t>
            </a:r>
            <a:r>
              <a:rPr lang="en-US" sz="2500" dirty="0">
                <a:latin typeface="Arial Narrow" panose="020B0606020202030204" pitchFamily="34" charset="0"/>
              </a:rPr>
              <a:t> </a:t>
            </a:r>
            <a:r>
              <a:rPr lang="en-US" sz="2500" dirty="0" err="1">
                <a:latin typeface="Arial Narrow" panose="020B0606020202030204" pitchFamily="34" charset="0"/>
              </a:rPr>
              <a:t>yog‘on</a:t>
            </a:r>
            <a:r>
              <a:rPr lang="en-US" sz="2500" dirty="0">
                <a:latin typeface="Arial Narrow" panose="020B0606020202030204" pitchFamily="34" charset="0"/>
              </a:rPr>
              <a:t>, </a:t>
            </a:r>
            <a:r>
              <a:rPr lang="en-US" sz="2500" dirty="0" err="1">
                <a:latin typeface="Arial Narrow" panose="020B0606020202030204" pitchFamily="34" charset="0"/>
              </a:rPr>
              <a:t>barglari</a:t>
            </a:r>
            <a:r>
              <a:rPr lang="en-US" sz="2500" dirty="0">
                <a:latin typeface="Arial Narrow" panose="020B0606020202030204" pitchFamily="34" charset="0"/>
              </a:rPr>
              <a:t> </a:t>
            </a:r>
            <a:r>
              <a:rPr lang="en-US" sz="2500" dirty="0" err="1">
                <a:latin typeface="Arial Narrow" panose="020B0606020202030204" pitchFamily="34" charset="0"/>
              </a:rPr>
              <a:t>yaxshi</a:t>
            </a:r>
            <a:r>
              <a:rPr lang="en-US" sz="2500" dirty="0">
                <a:latin typeface="Arial Narrow" panose="020B0606020202030204" pitchFamily="34" charset="0"/>
              </a:rPr>
              <a:t> </a:t>
            </a:r>
            <a:r>
              <a:rPr lang="en-US" sz="2500" dirty="0" err="1">
                <a:latin typeface="Arial Narrow" panose="020B0606020202030204" pitchFamily="34" charset="0"/>
              </a:rPr>
              <a:t>tomirlangan</a:t>
            </a:r>
            <a:r>
              <a:rPr lang="en-US" sz="2500" dirty="0">
                <a:latin typeface="Arial Narrow" panose="020B0606020202030204" pitchFamily="34" charset="0"/>
              </a:rPr>
              <a:t> </a:t>
            </a:r>
            <a:r>
              <a:rPr lang="en-US" sz="2500" dirty="0" err="1">
                <a:latin typeface="Arial Narrow" panose="020B0606020202030204" pitchFamily="34" charset="0"/>
              </a:rPr>
              <a:t>va</a:t>
            </a:r>
            <a:r>
              <a:rPr lang="en-US" sz="2500" dirty="0">
                <a:latin typeface="Arial Narrow" panose="020B0606020202030204" pitchFamily="34" charset="0"/>
              </a:rPr>
              <a:t> </a:t>
            </a:r>
            <a:r>
              <a:rPr lang="en-US" sz="2500" dirty="0" err="1">
                <a:latin typeface="Arial Narrow" panose="020B0606020202030204" pitchFamily="34" charset="0"/>
              </a:rPr>
              <a:t>rivojlangan</a:t>
            </a:r>
            <a:r>
              <a:rPr lang="en-US" sz="2500" dirty="0">
                <a:latin typeface="Arial Narrow" panose="020B0606020202030204" pitchFamily="34" charset="0"/>
              </a:rPr>
              <a:t>.</a:t>
            </a:r>
          </a:p>
        </p:txBody>
      </p:sp>
    </p:spTree>
    <p:extLst>
      <p:ext uri="{BB962C8B-B14F-4D97-AF65-F5344CB8AC3E}">
        <p14:creationId xmlns:p14="http://schemas.microsoft.com/office/powerpoint/2010/main" val="400714422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543</Words>
  <Application>Microsoft Office PowerPoint</Application>
  <PresentationFormat>Широкоэкранный</PresentationFormat>
  <Paragraphs>18</Paragraphs>
  <Slides>14</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14</vt:i4>
      </vt:variant>
    </vt:vector>
  </HeadingPairs>
  <TitlesOfParts>
    <vt:vector size="21" baseType="lpstr">
      <vt:lpstr>SimSun</vt:lpstr>
      <vt:lpstr>Arial</vt:lpstr>
      <vt:lpstr>Arial Narrow</vt:lpstr>
      <vt:lpstr>Calibri</vt:lpstr>
      <vt:lpstr>Calibri Light</vt:lpstr>
      <vt:lpstr>Wingdings</vt:lpstr>
      <vt:lpstr>Тема Office</vt:lpstr>
      <vt:lpstr>Silicon-based adaptive approaches to enhance cotton (Gossypium hirsutum L.) resilience under salinity stress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E’TIBORINGIZ UCHUN RAHMAT!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Admin</cp:lastModifiedBy>
  <cp:revision>13</cp:revision>
  <cp:lastPrinted>2026-07-14T01:21:01Z</cp:lastPrinted>
  <dcterms:created xsi:type="dcterms:W3CDTF">2026-07-13T18:53:24Z</dcterms:created>
  <dcterms:modified xsi:type="dcterms:W3CDTF">2026-07-14T02:11:40Z</dcterms:modified>
</cp:coreProperties>
</file>